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82" r:id="rId2"/>
    <p:sldId id="484" r:id="rId3"/>
    <p:sldId id="485" r:id="rId4"/>
    <p:sldId id="497" r:id="rId5"/>
    <p:sldId id="498" r:id="rId6"/>
    <p:sldId id="486" r:id="rId7"/>
    <p:sldId id="487" r:id="rId8"/>
    <p:sldId id="490" r:id="rId9"/>
    <p:sldId id="488" r:id="rId10"/>
    <p:sldId id="489" r:id="rId11"/>
    <p:sldId id="491" r:id="rId12"/>
    <p:sldId id="492" r:id="rId13"/>
    <p:sldId id="493" r:id="rId14"/>
    <p:sldId id="494" r:id="rId15"/>
    <p:sldId id="495" r:id="rId16"/>
    <p:sldId id="496" r:id="rId17"/>
    <p:sldId id="499" r:id="rId18"/>
    <p:sldId id="500" r:id="rId19"/>
    <p:sldId id="501" r:id="rId2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CC00"/>
    <a:srgbClr val="FF0066"/>
    <a:srgbClr val="00FFCC"/>
    <a:srgbClr val="0033CC"/>
    <a:srgbClr val="FF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4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4" Type="http://schemas.openxmlformats.org/officeDocument/2006/relationships/slide" Target="slides/slide19.xml"/><Relationship Id="rId1" Type="http://schemas.openxmlformats.org/officeDocument/2006/relationships/slide" Target="slides/slide5.xml"/><Relationship Id="rId2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3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6D9CA3-A7E6-F947-B9A3-FA64BFE7B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9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CFCAF5-25B1-1D44-8612-DDE238577DF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379B54-2472-4E48-9CD6-267DF4FB31E4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4C12EE-4A49-ED46-91DC-2D8A7DD6E54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17A310-AA63-754C-8194-08D39C16C53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E644DA-38D2-3A4A-BB39-37FD86E9AAD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F27474-B314-394A-818D-C8E15059B53B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F1ACCB-3C92-664D-9589-6DD4FFA9009E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145360-7685-984F-AF53-8DBED795F75E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DE726C-5476-CC4B-B765-37206F903D8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94D4F8-A62F-C741-BC37-E9EF3F86742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31EB30-4C05-FF4E-B96C-560AA5FB3232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E97098-267A-1A43-9B05-1C7553B8BA2A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047884-6AFD-AF4F-90FC-C3B403112DE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BA46E2-0F2C-5442-ADEE-D0E36B38CAE9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F23A7E-1B19-B04B-AE72-6047D42F76A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CB5BF66-C63C-BF41-81A9-25D86C670EFE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F409440-0A40-F24E-840D-C9BCE5ACAD3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EEC22C-E95C-294E-B884-052300348A26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BB8C5B-20F9-E845-BDB8-F731A38F4D14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C7154-FAA3-7B47-9BC0-6B557F64B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7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79B30-3662-3043-9463-EC8F21470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6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E9708-1E16-9C46-9D65-EA99DDD1C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9C4E7-5D00-604F-8A11-A183DCBE9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4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F9793-2998-5D41-8616-E70F1475F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4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8F36-F8BD-C049-AF22-3FD383A782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6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A5855-3532-D148-8576-7E6B132E8B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177B5-6861-6C42-85FB-3EC2E9D11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71082-8721-434E-BDA9-13A6B42B28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EF7A2-1C0E-D04A-97A1-617A176B0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AFE40-D352-9349-BB6E-AFD41A154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0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D9207-45F3-1B4E-8315-106E0064DE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2064E-6EC1-764C-A1D0-B763E74DB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5376A-823B-FB4C-B4F9-50CC6BB40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FBC1028F-E7E5-CC42-8209-AE1B1B74EF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physics.ucsb.edu/~tt/ASTRO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History of the Universe</a:t>
            </a:r>
          </a:p>
        </p:txBody>
      </p:sp>
      <p:pic>
        <p:nvPicPr>
          <p:cNvPr id="17411" name="Picture 13" descr="dawnoftime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4479925" y="6289675"/>
            <a:ext cx="3073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Lecture 1; </a:t>
            </a:r>
            <a:r>
              <a:rPr lang="en-US" dirty="0" smtClean="0"/>
              <a:t>April 2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A golden era for cosmology</a:t>
            </a:r>
          </a:p>
        </p:txBody>
      </p:sp>
      <p:pic>
        <p:nvPicPr>
          <p:cNvPr id="35843" name="Picture 5" descr="UDF_jwfu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905000"/>
            <a:ext cx="4030663" cy="4016375"/>
          </a:xfrm>
          <a:noFill/>
        </p:spPr>
      </p:pic>
      <p:pic>
        <p:nvPicPr>
          <p:cNvPr id="35844" name="Picture 7" descr="hst_deploy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143000"/>
            <a:ext cx="3032125" cy="2185988"/>
          </a:xfrm>
          <a:noFill/>
        </p:spPr>
      </p:pic>
      <p:pic>
        <p:nvPicPr>
          <p:cNvPr id="35846" name="Picture 10" descr="chandr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267200"/>
            <a:ext cx="2773363" cy="2187575"/>
          </a:xfrm>
          <a:noFill/>
        </p:spPr>
      </p:pic>
      <p:pic>
        <p:nvPicPr>
          <p:cNvPr id="35847" name="Picture 13" descr="Spitzer_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44951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 descr="Planck_satellite.jpg"/>
          <p:cNvPicPr>
            <a:picLocks noGrp="1" noChangeAspect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1" r="-2282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cosmology itself evolves..</a:t>
            </a:r>
          </a:p>
        </p:txBody>
      </p:sp>
      <p:pic>
        <p:nvPicPr>
          <p:cNvPr id="37891" name="Picture 7" descr="apology_athensdeta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600200"/>
            <a:ext cx="3462337" cy="4525963"/>
          </a:xfrm>
          <a:noFill/>
        </p:spPr>
      </p:pic>
      <p:pic>
        <p:nvPicPr>
          <p:cNvPr id="37892" name="Picture 8" descr="geocentric_univer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31963"/>
            <a:ext cx="4038600" cy="42608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our view of the universe changes quite dramatically</a:t>
            </a:r>
          </a:p>
        </p:txBody>
      </p:sp>
      <p:pic>
        <p:nvPicPr>
          <p:cNvPr id="39939" name="Picture 7" descr="Hubble_obser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3281363" cy="4568825"/>
          </a:xfrm>
          <a:noFill/>
        </p:spPr>
      </p:pic>
      <p:pic>
        <p:nvPicPr>
          <p:cNvPr id="39940" name="Picture 8" descr="accelera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463925" cy="4614863"/>
          </a:xfrm>
          <a:noFill/>
        </p:spPr>
      </p:pic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304800" y="6248400"/>
            <a:ext cx="416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1929: The universe is expanding</a:t>
            </a: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4572000" y="6248400"/>
            <a:ext cx="426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1998: the universe is accelerating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observational cosmology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Experiments and Observations force us to modify/change our view of the Universe. Examples: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Galileo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’</a:t>
            </a:r>
            <a:r>
              <a:rPr lang="en-US" sz="2400">
                <a:latin typeface="Times New Roman" charset="0"/>
                <a:ea typeface="ＭＳ Ｐゴシック" charset="0"/>
              </a:rPr>
              <a:t>s observations of sun spots proved that the heavens are not time-invariant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Hubble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’</a:t>
            </a:r>
            <a:r>
              <a:rPr lang="en-US" sz="2400">
                <a:latin typeface="Times New Roman" charset="0"/>
                <a:ea typeface="ＭＳ Ｐゴシック" charset="0"/>
              </a:rPr>
              <a:t>s measurement of galaxy redshifts showed that the Universe is not static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High speed motions of stars in galaxies show that either we do not understand gravity or there is a large amount of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sz="2400">
                <a:latin typeface="Times New Roman" charset="0"/>
                <a:ea typeface="ＭＳ Ｐゴシック" charset="0"/>
              </a:rPr>
              <a:t>dark matter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r>
              <a:rPr lang="en-US" sz="2400">
                <a:latin typeface="Times New Roman" charset="0"/>
                <a:ea typeface="ＭＳ Ｐゴシック" charset="0"/>
              </a:rPr>
              <a:t>, i.e. different stuff that the ones that makes you and me (and Earth)   </a:t>
            </a:r>
          </a:p>
          <a:p>
            <a:pPr lvl="1" eaLnBrk="1" hangingPunct="1"/>
            <a:endParaRPr lang="en-US" sz="240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A fundamental dilemma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Experiments and Observations can only be made from a very special point in space and time: Earth now.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Yet we would like to construct a scientific theory that describes the universe everywhere and at all times.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and its solution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Physicists postulate a universal principle: our local sample of the universe is no different from more remote and inaccessible places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This postulate is deeply rooted in two fundamental principles of physics: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The laws of physics (whatever they are!) do not depend on space and time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Physical explanations of natural phenomena should be as simple as possible (Occam</a:t>
            </a:r>
            <a:r>
              <a:rPr lang="ja-JP" altLang="en-US">
                <a:latin typeface="Times New Roman" charset="0"/>
                <a:ea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</a:rPr>
              <a:t>s razor)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Cosmological Principles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1)  Cosmological (Copernican) principle: the universe is homogeneous and isotropic</a:t>
            </a:r>
          </a:p>
        </p:txBody>
      </p:sp>
      <p:pic>
        <p:nvPicPr>
          <p:cNvPr id="48132" name="Picture 5" descr="poster_millen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219200"/>
            <a:ext cx="4013200" cy="53530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Cosmological Principles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2) Perfect cosmological principle: The universe is homogenous, isotropic, and time-invariant</a:t>
            </a:r>
          </a:p>
        </p:txBody>
      </p:sp>
      <p:pic>
        <p:nvPicPr>
          <p:cNvPr id="50180" name="Picture 13" descr="Bouwe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971800"/>
            <a:ext cx="5832475" cy="3062288"/>
          </a:xfrm>
          <a:noFill/>
        </p:spPr>
      </p:pic>
      <p:sp>
        <p:nvSpPr>
          <p:cNvPr id="50181" name="Text Box 14"/>
          <p:cNvSpPr txBox="1">
            <a:spLocks noChangeArrowheads="1"/>
          </p:cNvSpPr>
          <p:nvPr/>
        </p:nvSpPr>
        <p:spPr bwMode="auto">
          <a:xfrm>
            <a:off x="4022725" y="6213475"/>
            <a:ext cx="399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Inconsistent with observations!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Cosmological Principles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3) Anthropic cosmological principle: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The fact that we exist to observe the universe makes now a special point in time.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We can use this fact to explain some properties of the Universe. (quantum mechanics </a:t>
            </a:r>
            <a:r>
              <a:rPr lang="ja-JP" altLang="en-US">
                <a:latin typeface="Times New Roman" charset="0"/>
                <a:ea typeface="ＭＳ Ｐゴシック" charset="0"/>
              </a:rPr>
              <a:t>“</a:t>
            </a:r>
            <a:r>
              <a:rPr lang="en-US">
                <a:latin typeface="Times New Roman" charset="0"/>
                <a:ea typeface="ＭＳ Ｐゴシック" charset="0"/>
              </a:rPr>
              <a:t>on steroids</a:t>
            </a:r>
            <a:r>
              <a:rPr lang="ja-JP" altLang="en-US">
                <a:latin typeface="Times New Roman" charset="0"/>
                <a:ea typeface="ＭＳ Ｐゴシック" charset="0"/>
              </a:rPr>
              <a:t>”</a:t>
            </a:r>
            <a:r>
              <a:rPr lang="en-US">
                <a:latin typeface="Times New Roman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This is a grey area of physics and not commonly accepted as physical explanation.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End</a:t>
            </a:r>
            <a:endParaRPr lang="en-US" b="1">
              <a:solidFill>
                <a:srgbClr val="FF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See you on Thursday!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History of the Universe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Instructor: Prof. Tommaso Treu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Lectures: TR 2:00-3:15PM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Broida</a:t>
            </a:r>
            <a:r>
              <a:rPr lang="en-US" sz="2400" dirty="0">
                <a:latin typeface="Times New Roman" charset="0"/>
                <a:ea typeface="ＭＳ Ｐゴシック" charset="0"/>
              </a:rPr>
              <a:t> 1640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Office hours: TR 9:00-10:00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Broida</a:t>
            </a:r>
            <a:r>
              <a:rPr lang="en-US" sz="2400" dirty="0">
                <a:latin typeface="Times New Roman" charset="0"/>
                <a:ea typeface="ＭＳ Ｐゴシック" charset="0"/>
              </a:rPr>
              <a:t> 2015F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TA: Jared Brooks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Discussion Sections: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M 6:00-6:50 BSIF 1217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R 5:00-5:50 BSIF 1217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Office hours: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WF 1:30-3:00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FINAL EXAM: June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11 2013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4:00-7:00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History of the Universe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Textbook: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Universe, 9</a:t>
            </a:r>
            <a:r>
              <a:rPr lang="en-US" baseline="30000">
                <a:latin typeface="Times New Roman" charset="0"/>
                <a:ea typeface="ＭＳ Ｐゴシック" charset="0"/>
              </a:rPr>
              <a:t>th</a:t>
            </a:r>
            <a:r>
              <a:rPr lang="en-US">
                <a:latin typeface="Times New Roman" charset="0"/>
                <a:ea typeface="ＭＳ Ｐゴシック" charset="0"/>
              </a:rPr>
              <a:t> Edition, Freedman and Kaufmann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Astro 1 is required: you are responsible for knowing the contents of Universe up to chapter 23 (17-23 in particular)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Website: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www.physics.ucsb.edu/~tt/ASTRO2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Power point files and reading assignments can be found on the website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History of the Universe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Grading:</a:t>
            </a:r>
          </a:p>
          <a:p>
            <a:pPr lvl="1" eaLnBrk="1" hangingPunct="1"/>
            <a:r>
              <a:rPr lang="en-US" sz="2000" dirty="0">
                <a:latin typeface="Times New Roman" charset="0"/>
                <a:ea typeface="ＭＳ Ｐゴシック" charset="0"/>
              </a:rPr>
              <a:t>25% Homework and discussion sessions</a:t>
            </a:r>
          </a:p>
          <a:p>
            <a:pPr lvl="1" eaLnBrk="1" hangingPunct="1"/>
            <a:r>
              <a:rPr lang="en-US" sz="2000" dirty="0">
                <a:latin typeface="Times New Roman" charset="0"/>
                <a:ea typeface="ＭＳ Ｐゴシック" charset="0"/>
              </a:rPr>
              <a:t>5% Class participation</a:t>
            </a:r>
          </a:p>
          <a:p>
            <a:pPr lvl="1" eaLnBrk="1" hangingPunct="1"/>
            <a:r>
              <a:rPr lang="en-US" sz="2000" dirty="0">
                <a:latin typeface="Times New Roman" charset="0"/>
                <a:ea typeface="ＭＳ Ｐゴシック" charset="0"/>
              </a:rPr>
              <a:t>15% midterm-1 (April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25 2013)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Times New Roman" charset="0"/>
                <a:ea typeface="ＭＳ Ｐゴシック" charset="0"/>
              </a:rPr>
              <a:t>15% midterm-2 (May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16 2013)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Times New Roman" charset="0"/>
                <a:ea typeface="ＭＳ Ｐゴシック" charset="0"/>
              </a:rPr>
              <a:t>40% final exam (June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11 2013)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Times New Roman" charset="0"/>
                <a:ea typeface="ＭＳ Ｐゴシック" charset="0"/>
              </a:rPr>
              <a:t>5% extra credit</a:t>
            </a:r>
          </a:p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Special events (2.5% extra credit each. Instructions on the web):</a:t>
            </a:r>
          </a:p>
          <a:p>
            <a:pPr lvl="1" eaLnBrk="1" hangingPunct="1"/>
            <a:r>
              <a:rPr lang="en-US" sz="2000" dirty="0" smtClean="0">
                <a:latin typeface="Times New Roman" charset="0"/>
                <a:ea typeface="ＭＳ Ｐゴシック" charset="0"/>
              </a:rPr>
              <a:t>Star </a:t>
            </a:r>
            <a:r>
              <a:rPr lang="en-US" sz="2000" dirty="0">
                <a:latin typeface="Times New Roman" charset="0"/>
                <a:ea typeface="ＭＳ Ｐゴシック" charset="0"/>
              </a:rPr>
              <a:t>parties at SBMNH</a:t>
            </a:r>
          </a:p>
          <a:p>
            <a:pPr lvl="1" eaLnBrk="1" hangingPunct="1"/>
            <a:r>
              <a:rPr lang="en-US" sz="2000" dirty="0">
                <a:latin typeface="Times New Roman" charset="0"/>
                <a:ea typeface="ＭＳ Ｐゴシック" charset="0"/>
              </a:rPr>
              <a:t>Las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Cumbres</a:t>
            </a:r>
            <a:r>
              <a:rPr lang="en-US" sz="2000" dirty="0">
                <a:latin typeface="Times New Roman" charset="0"/>
                <a:ea typeface="ＭＳ Ｐゴシック" charset="0"/>
              </a:rPr>
              <a:t> Lecture by </a:t>
            </a:r>
            <a:r>
              <a:rPr lang="en-US" sz="2000" dirty="0" err="1" smtClean="0">
                <a:latin typeface="Times New Roman" charset="0"/>
                <a:ea typeface="ＭＳ Ｐゴシック" charset="0"/>
              </a:rPr>
              <a:t>Shri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Times New Roman" charset="0"/>
                <a:ea typeface="ＭＳ Ｐゴシック" charset="0"/>
              </a:rPr>
              <a:t>Kulkarni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. </a:t>
            </a:r>
            <a:r>
              <a:rPr lang="en-US" sz="2000" dirty="0">
                <a:latin typeface="Times New Roman" charset="0"/>
                <a:ea typeface="ＭＳ Ｐゴシック" charset="0"/>
              </a:rPr>
              <a:t>SBMNH May 9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2013 </a:t>
            </a:r>
            <a:r>
              <a:rPr lang="en-US" sz="2000" dirty="0">
                <a:latin typeface="Times New Roman" charset="0"/>
                <a:ea typeface="ＭＳ Ｐゴシック" charset="0"/>
              </a:rPr>
              <a:t>7:30PM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History of the Universe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Homework assigned on thursdays is due on Fridays 4:00PM of the following week (details from the TA)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Class participation is essential. Ask questions! There are no stupid questions!!!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Grades as in Table. Absolute grades, no </a:t>
            </a:r>
            <a:r>
              <a:rPr lang="ja-JP" alt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curve</a:t>
            </a:r>
            <a:r>
              <a:rPr lang="ja-JP" alt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sz="2400" b="1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b="1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33197" name="Group 45"/>
          <p:cNvGraphicFramePr>
            <a:graphicFrameLocks noGrp="1"/>
          </p:cNvGraphicFramePr>
          <p:nvPr>
            <p:ph sz="half" idx="2"/>
          </p:nvPr>
        </p:nvGraphicFramePr>
        <p:xfrm>
          <a:off x="4343400" y="1600200"/>
          <a:ext cx="4343400" cy="4525965"/>
        </p:xfrm>
        <a:graphic>
          <a:graphicData uri="http://schemas.openxmlformats.org/drawingml/2006/table">
            <a:tbl>
              <a:tblPr/>
              <a:tblGrid>
                <a:gridCol w="1085850"/>
                <a:gridCol w="1085850"/>
                <a:gridCol w="1085850"/>
                <a:gridCol w="108585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A+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C+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55%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A-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C-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B+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&lt;40%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B-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9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The big question</a:t>
            </a:r>
          </a:p>
        </p:txBody>
      </p:sp>
      <p:pic>
        <p:nvPicPr>
          <p:cNvPr id="27651" name="Picture 5" descr="SH_cosmolog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6645275" cy="46593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More big questions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Is the Universe evolving?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If so, how and when did it form?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big/old is the universe?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How/when did galaxies/stars/planets form?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Is there extraterrestrial life in the Universe?</a:t>
            </a:r>
          </a:p>
          <a:p>
            <a:pPr lvl="1" eaLnBrk="1" hangingPunct="1"/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physical cosmology</a:t>
            </a:r>
          </a:p>
        </p:txBody>
      </p:sp>
      <p:sp>
        <p:nvSpPr>
          <p:cNvPr id="31747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Cosmology uses all the knowledge of physics that we learn from laboratory experiments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Some of the most extraordinary discoveries in physics come from cosmology: dark matter and dark energy, just to name two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subject of the discipline is unique: we only have one Universe, we cannot replicate/alter/reproduce our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sample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We can only do experiments and measurements from one specific point in time and space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Tools of the trade – Telescopes as time machines</a:t>
            </a:r>
          </a:p>
        </p:txBody>
      </p:sp>
      <p:pic>
        <p:nvPicPr>
          <p:cNvPr id="33795" name="Picture 6" descr="HUDFHLarg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1600200"/>
            <a:ext cx="6119813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7966</TotalTime>
  <Words>890</Words>
  <Application>Microsoft Macintosh PowerPoint</Application>
  <PresentationFormat>On-screen Show (4:3)</PresentationFormat>
  <Paragraphs>117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Astro-2: History of the Universe</vt:lpstr>
      <vt:lpstr>Astro-2: History of the Universe</vt:lpstr>
      <vt:lpstr>Astro-2: History of the Universe</vt:lpstr>
      <vt:lpstr>Astro-2: History of the Universe</vt:lpstr>
      <vt:lpstr>Astro-2: History of the Universe</vt:lpstr>
      <vt:lpstr>Astro-2: The big question</vt:lpstr>
      <vt:lpstr>Astro-2: More big questions</vt:lpstr>
      <vt:lpstr>Astro-2: physical cosmology</vt:lpstr>
      <vt:lpstr>Astro-2: Tools of the trade – Telescopes as time machines</vt:lpstr>
      <vt:lpstr>Astro-2: A golden era for cosmology</vt:lpstr>
      <vt:lpstr>Astro-2: cosmology itself evolves..</vt:lpstr>
      <vt:lpstr>Astro-2: our view of the universe changes quite dramatically</vt:lpstr>
      <vt:lpstr>Astro-2: observational cosmology</vt:lpstr>
      <vt:lpstr>Astro-2: A fundamental dilemma</vt:lpstr>
      <vt:lpstr>Astro-2: and its solution</vt:lpstr>
      <vt:lpstr>Astro-2: Cosmological Principles</vt:lpstr>
      <vt:lpstr>Astro-2: Cosmological Principles</vt:lpstr>
      <vt:lpstr>Astro-2: Cosmological Principles</vt:lpstr>
      <vt:lpstr>The End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perspective graduate students 2006</dc:title>
  <dc:creator>Tommaso Lorenzo Treu</dc:creator>
  <cp:lastModifiedBy>Tommaso Treu</cp:lastModifiedBy>
  <cp:revision>169</cp:revision>
  <dcterms:created xsi:type="dcterms:W3CDTF">2001-12-05T23:35:27Z</dcterms:created>
  <dcterms:modified xsi:type="dcterms:W3CDTF">2013-04-02T20:50:02Z</dcterms:modified>
</cp:coreProperties>
</file>