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37"/>
  </p:notesMasterIdLst>
  <p:sldIdLst>
    <p:sldId id="482" r:id="rId2"/>
    <p:sldId id="595" r:id="rId3"/>
    <p:sldId id="629" r:id="rId4"/>
    <p:sldId id="630" r:id="rId5"/>
    <p:sldId id="523" r:id="rId6"/>
    <p:sldId id="601" r:id="rId7"/>
    <p:sldId id="644" r:id="rId8"/>
    <p:sldId id="645" r:id="rId9"/>
    <p:sldId id="646" r:id="rId10"/>
    <p:sldId id="647" r:id="rId11"/>
    <p:sldId id="648" r:id="rId12"/>
    <p:sldId id="651" r:id="rId13"/>
    <p:sldId id="649" r:id="rId14"/>
    <p:sldId id="650" r:id="rId15"/>
    <p:sldId id="652" r:id="rId16"/>
    <p:sldId id="653" r:id="rId17"/>
    <p:sldId id="655" r:id="rId18"/>
    <p:sldId id="656" r:id="rId19"/>
    <p:sldId id="657" r:id="rId20"/>
    <p:sldId id="654" r:id="rId21"/>
    <p:sldId id="658" r:id="rId22"/>
    <p:sldId id="643" r:id="rId23"/>
    <p:sldId id="633" r:id="rId24"/>
    <p:sldId id="632" r:id="rId25"/>
    <p:sldId id="634" r:id="rId26"/>
    <p:sldId id="659" r:id="rId27"/>
    <p:sldId id="635" r:id="rId28"/>
    <p:sldId id="636" r:id="rId29"/>
    <p:sldId id="637" r:id="rId30"/>
    <p:sldId id="605" r:id="rId31"/>
    <p:sldId id="639" r:id="rId32"/>
    <p:sldId id="640" r:id="rId33"/>
    <p:sldId id="641" r:id="rId34"/>
    <p:sldId id="642" r:id="rId35"/>
    <p:sldId id="638" r:id="rId36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CC00"/>
    <a:srgbClr val="FF0066"/>
    <a:srgbClr val="00FFCC"/>
    <a:srgbClr val="0033CC"/>
    <a:srgbClr val="FF33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0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57600" y="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66800" y="685800"/>
            <a:ext cx="4267200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200" y="4114800"/>
            <a:ext cx="472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6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29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57600" y="8229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90530C-ABEC-1F4D-8877-0EFC941F27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82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099FD22-74DF-A047-8C58-F4BC6B27D3F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B277E6-59F8-2E41-8A00-8EF57461382E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0BE6D8-6883-674C-8DAD-5ECBF74A5AD0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C471824-7610-E048-9AD8-59A61819F03F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C0CF98-21D2-1C4D-B34F-309C10A703A0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7ED8257-F86A-F842-9C72-513EEA805BAE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D1E9FBC-B4F7-8A45-A073-C2A114582282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24B1886-7EA0-3D4D-99AE-D78B5B497873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BA6566-2BF7-1F49-8E43-777204EDC65A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9658421-10F5-AD4D-9215-A74C3EDA5C6D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9E044EB-F6CF-6D4C-B015-394ADF05F8FE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09E5629-810B-3140-90F1-BB98ECED7F78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FC9E01-E7BF-8E4C-9456-A4A4F8526FC0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1A33D89-C731-9442-B801-866168D0E64C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D2012E-DB92-944D-AEC2-6CD657B5B066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438141-3AE6-8444-8075-7A06F7056041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1F9A77-9835-CE4B-97EF-FB3270603954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6C67B0-EE33-2F43-893D-21B8935926D8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491953E-74CB-3641-949B-B2552E961082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5D4E0E-B6DA-024F-8C36-215173702B4B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7C7C68E-073B-5E4E-99D1-6ABF2FA1EC62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565E49-E878-054B-830A-758F3A15C75D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DFC619-9DAA-6B4F-B8EF-63F32EE5C42F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EFCAF5A-8ABB-3D42-A386-9A1BEB629C4D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799A139-300D-7748-A63B-7D6DDA5CDB28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CC4904-7D34-EF44-8509-B305706877F8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FBAA50-91DB-3D4B-ACD1-8082745D2125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9A486FD-A880-5642-B8F1-19F1810D845C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1C75196-1062-D948-AC0E-7E8CD5C5559F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44D8147-5A76-1D41-B10B-D0A4E531B3D4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6052FDF-9F8A-5242-9B05-96A1975D22D8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A10C25D-3118-2740-BE90-43011BA30BA8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765891-6680-394E-959A-1EB5AEC4F88C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39411F-785E-D94B-9439-056BA92B54FE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DCF3261-132A-5143-BCE7-2F670882474C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F8856-CD57-B54E-A708-B74481935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857EF-F868-164E-BA12-A305E2BDC7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E2FA0-EA6A-4E4F-AF3C-9CF45781B7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6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5183C-A9B6-3C48-8DD9-43E812C71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3034F-EF59-BC42-A487-0226016D4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D7509-FD12-D042-BCDD-7C6AF9782C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44DA9-8A7D-294A-813B-04EC7CE3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94120-F91D-524D-9538-69773276A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6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7201C-34CB-AC40-BEDA-98CB6FF55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0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46FC2-2875-7343-8FEF-9359D3FAE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AAF2B-8FC4-D343-B1F2-0CEE6DB670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0961C-D1CD-AC40-BD28-9AF0C7171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19D6C982-9D7E-A741-B7CC-CC4A80BB07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9.png"/><Relationship Id="rId1" Type="http://schemas.microsoft.com/office/2007/relationships/media" Target="file:///Y:\my_documents\astromovies\lcdm_color1_lowres_divx.avi" TargetMode="External"/><Relationship Id="rId2" Type="http://schemas.openxmlformats.org/officeDocument/2006/relationships/video" Target="file:///Y:\my_documents\astromovies\lcdm_color1_lowres_divx.av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15.png"/><Relationship Id="rId1" Type="http://schemas.microsoft.com/office/2007/relationships/media" Target="file://localhost/Users/tt/my_documents/astromovies/030639b.mov" TargetMode="External"/><Relationship Id="rId2" Type="http://schemas.openxmlformats.org/officeDocument/2006/relationships/video" Target="file://localhost/Users/tt/my_documents/astromovies/030639b.mo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Astro-2: History of the Universe</a:t>
            </a:r>
          </a:p>
        </p:txBody>
      </p:sp>
      <p:pic>
        <p:nvPicPr>
          <p:cNvPr id="15363" name="Picture 13" descr="dawnoftime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4784725" y="6289675"/>
            <a:ext cx="3312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Lecture </a:t>
            </a:r>
            <a:r>
              <a:rPr lang="en-US" dirty="0" smtClean="0"/>
              <a:t>10; </a:t>
            </a:r>
            <a:r>
              <a:rPr lang="en-US" dirty="0"/>
              <a:t>May </a:t>
            </a:r>
            <a:r>
              <a:rPr lang="en-US" dirty="0" smtClean="0"/>
              <a:t>14 2013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 and distances. Sn Ia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286000" cy="4525963"/>
          </a:xfrm>
        </p:spPr>
        <p:txBody>
          <a:bodyPr/>
          <a:lstStyle/>
          <a:p>
            <a:pPr eaLnBrk="1" hangingPunct="1"/>
            <a:r>
              <a:rPr lang="en-US" sz="2400">
                <a:latin typeface="Times New Roman" charset="0"/>
              </a:rPr>
              <a:t>Supernovae Ia are believed to be standard candles.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That is, when they explode they always produce a very similar amount of light</a:t>
            </a:r>
          </a:p>
        </p:txBody>
      </p:sp>
      <p:pic>
        <p:nvPicPr>
          <p:cNvPr id="35844" name="Picture 6" descr="figure-28-1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828800"/>
            <a:ext cx="5192713" cy="41433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 and distances. Sn Ia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286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The fact that supernovae at high-z appear fainter that we expect for a </a:t>
            </a:r>
            <a:r>
              <a:rPr lang="ja-JP" altLang="en-US" sz="2000">
                <a:latin typeface="Times New Roman" charset="0"/>
              </a:rPr>
              <a:t>“</a:t>
            </a:r>
            <a:r>
              <a:rPr lang="en-US" sz="2000">
                <a:latin typeface="Times New Roman" charset="0"/>
              </a:rPr>
              <a:t>normal</a:t>
            </a:r>
            <a:r>
              <a:rPr lang="ja-JP" altLang="en-US" sz="2000">
                <a:latin typeface="Times New Roman" charset="0"/>
              </a:rPr>
              <a:t>”</a:t>
            </a:r>
            <a:r>
              <a:rPr lang="en-US" sz="2000">
                <a:latin typeface="Times New Roman" charset="0"/>
              </a:rPr>
              <a:t> expanding universe is interpreted by many as evidence that the expansion is accelerating.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Any other interpretation?</a:t>
            </a:r>
          </a:p>
        </p:txBody>
      </p:sp>
      <p:pic>
        <p:nvPicPr>
          <p:cNvPr id="37892" name="Picture 4" descr="figure-28-1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828800"/>
            <a:ext cx="5192713" cy="41433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 and distances.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Sn Ia and systematics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286000" cy="4525963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Evolution of the progenitors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Dust screen</a:t>
            </a:r>
          </a:p>
        </p:txBody>
      </p:sp>
      <p:pic>
        <p:nvPicPr>
          <p:cNvPr id="39940" name="Picture 6" descr="Fog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828800"/>
            <a:ext cx="5715000" cy="43053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 and distances. Future: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gravitational time delays?</a:t>
            </a:r>
          </a:p>
        </p:txBody>
      </p:sp>
      <p:pic>
        <p:nvPicPr>
          <p:cNvPr id="41987" name="Picture 9" descr="grav_lens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05000"/>
            <a:ext cx="6807200" cy="40497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 and distances. Summary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In an expanding universe the relationship between redshift and distance depends on the cosmological parameters (i.e. the geometry and expansion of the universe).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Every reliable standard candle or rod can provide you with an answer.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 most popular at the moment are Supernovae Ia. They look dimmer than expected in the past indicating that the universe is accelerating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This is the so called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sz="2800">
                <a:latin typeface="Times New Roman" charset="0"/>
              </a:rPr>
              <a:t>Cosmic jerk</a:t>
            </a:r>
            <a:r>
              <a:rPr lang="ja-JP" altLang="en-US" sz="2800">
                <a:latin typeface="Times New Roman" charset="0"/>
              </a:rPr>
              <a:t>”</a:t>
            </a:r>
            <a:endParaRPr lang="en-US" sz="2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Cosmography, volume, and the growth of structures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In a normal euclidean space how does the volume within a distance R  scale with R?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V~</a:t>
            </a:r>
            <a:r>
              <a:rPr lang="en-US" sz="2400">
                <a:latin typeface="Times New Roman" charset="0"/>
                <a:cs typeface="Times New Roman" charset="0"/>
              </a:rPr>
              <a:t>R</a:t>
            </a:r>
            <a:r>
              <a:rPr lang="en-US" sz="2400" baseline="30000">
                <a:latin typeface="Times New Roman" charset="0"/>
                <a:cs typeface="Times New Roman" charset="0"/>
              </a:rPr>
              <a:t>3</a:t>
            </a:r>
            <a:endParaRPr lang="el-GR" sz="2400" baseline="30000">
              <a:latin typeface="Times New Roman" charset="0"/>
              <a:cs typeface="Times New Roman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In an expanding Universe things get a bit </a:t>
            </a:r>
            <a:r>
              <a:rPr lang="ja-JP" altLang="en-US" sz="2400">
                <a:latin typeface="Times New Roman" charset="0"/>
              </a:rPr>
              <a:t>“</a:t>
            </a:r>
            <a:r>
              <a:rPr lang="en-US" sz="2400">
                <a:latin typeface="Times New Roman" charset="0"/>
              </a:rPr>
              <a:t>tricky</a:t>
            </a:r>
            <a:r>
              <a:rPr lang="ja-JP" altLang="en-US" sz="2400">
                <a:latin typeface="Times New Roman" charset="0"/>
              </a:rPr>
              <a:t>”</a:t>
            </a:r>
            <a:r>
              <a:rPr lang="en-US" sz="2400">
                <a:latin typeface="Times New Roman" charset="0"/>
              </a:rPr>
              <a:t>. As you look further away the universe was smaller… so volumes scale with redshift in a more complicated way.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This depends on?</a:t>
            </a:r>
          </a:p>
        </p:txBody>
      </p:sp>
      <p:pic>
        <p:nvPicPr>
          <p:cNvPr id="46084" name="Picture 4" descr="HUDFHLarge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70138"/>
            <a:ext cx="4038600" cy="298608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Cosmography, volume, and the growth of structures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So if you have a uniform population of objects of known luminosity and you look fainter and fainter you should see more of them because you are looking at a larger volume.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This is attempted with galaxies for example.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But there is a problem. What?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>
              <a:latin typeface="Times New Roman" charset="0"/>
            </a:endParaRPr>
          </a:p>
        </p:txBody>
      </p:sp>
      <p:pic>
        <p:nvPicPr>
          <p:cNvPr id="48132" name="Picture 6" descr="bcounts_whdf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00250"/>
            <a:ext cx="4038600" cy="37258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Cosmography, volume, and the growth of structures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800">
                <a:latin typeface="Times New Roman" charset="0"/>
              </a:rPr>
              <a:t>The problem is evolution, there is no uniform population of galaxies! So this does not work very well.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</a:rPr>
              <a:t>However, we can use evolution to do cosmography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</a:rPr>
              <a:t>In fact, large scale structures evolve due to gravity. 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</a:rPr>
              <a:t>The more mass the faster the evolution.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</a:rPr>
              <a:t>Therefore the abundance of structure as a function of cosmic time can be used to measure the matter density of the universe</a:t>
            </a:r>
          </a:p>
          <a:p>
            <a:pPr marL="609600" indent="-609600" eaLnBrk="1" hangingPunct="1"/>
            <a:endParaRPr lang="en-US" sz="2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Cosmography, volume, and the growth of structures</a:t>
            </a:r>
          </a:p>
        </p:txBody>
      </p:sp>
      <p:pic>
        <p:nvPicPr>
          <p:cNvPr id="52227" name="lcdm_color1_lowres_divx.avi">
            <a:hlinkClick r:id="" action="ppaction://media"/>
          </p:cNvPr>
          <p:cNvPicPr>
            <a:picLocks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6096000" cy="4572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2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2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Cosmography, volume, and the growth of structures</a:t>
            </a:r>
          </a:p>
        </p:txBody>
      </p:sp>
      <p:pic>
        <p:nvPicPr>
          <p:cNvPr id="54275" name="Picture 5" descr="flatstruct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9350" y="1600200"/>
            <a:ext cx="4303713" cy="45259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Previously… on astro-2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If the universe is homogenous and isotropic and correctly described by General Relativity: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Times New Roman" charset="0"/>
              </a:rPr>
              <a:t>At any given time the universe is a 3D space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Times New Roman" charset="0"/>
              </a:rPr>
              <a:t>It could be open/close/flat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Times New Roman" charset="0"/>
              </a:rPr>
              <a:t>If it is close, its volume is finite. If it is open or flat its volume is infinite.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Times New Roman" charset="0"/>
              </a:rPr>
              <a:t>In any case THERE IS NO CENTER AND THERE ARE NO EDGES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Cosmography, volume, and the growth of structures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Cosmography can be done by measuring (e.g.):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statistical properties of large scale structures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Cluster abundance and its redshift evolution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Each method of course has limitations so it is important to apply more than one! </a:t>
            </a:r>
          </a:p>
        </p:txBody>
      </p:sp>
      <p:pic>
        <p:nvPicPr>
          <p:cNvPr id="56324" name="Picture 6" descr="flatstruct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39900"/>
            <a:ext cx="4038600" cy="42465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Cosmography, volume, and the growth of structures. Summary</a:t>
            </a:r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 volume of the universe as a function of redshift depends on the cosmological parameters, so can be used to do cosmography.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Another approach is to measure the properties of the large scale structure of the universe and the abundance and evolution of density peaks (clusters). This is a sensitive measure of the matter density of the universe. (And the laws of gravity!)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These two approaches are useful but difficult to do in practice. It is important to have more than one method.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Cosmic Microwave Background as a cosmic 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“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yardstick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”</a:t>
            </a:r>
            <a:endParaRPr lang="en-US" sz="4000" b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As we have seen earlier the universe is filled with a homogeneous and isotropic radiation field (blackbody at T~3K) the CMB.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The anisotropy of the CMB contains an incredible amount of information about the history of the early universe, its content and geometry.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To understand how this is possible, we need to understand what exactly is the CMB.</a:t>
            </a:r>
          </a:p>
        </p:txBody>
      </p:sp>
      <p:pic>
        <p:nvPicPr>
          <p:cNvPr id="60420" name="Picture 4" descr="I02-31-CMB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85988"/>
            <a:ext cx="4038600" cy="33528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CMB: recombination and last scattering surface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marL="609600" indent="-609600" eaLnBrk="1" hangingPunct="1"/>
            <a:r>
              <a:rPr lang="en-US" sz="2800">
                <a:latin typeface="Times New Roman" charset="0"/>
              </a:rPr>
              <a:t>The CMB anisotropies are a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sz="2800">
                <a:latin typeface="Times New Roman" charset="0"/>
              </a:rPr>
              <a:t>Snapshot</a:t>
            </a:r>
            <a:r>
              <a:rPr lang="ja-JP" altLang="en-US" sz="2800">
                <a:latin typeface="Times New Roman" charset="0"/>
              </a:rPr>
              <a:t>”</a:t>
            </a:r>
            <a:r>
              <a:rPr lang="en-US" sz="2800">
                <a:latin typeface="Times New Roman" charset="0"/>
              </a:rPr>
              <a:t> of the universe taken at the epoch of recombination (z~1000), the so called last scattering surface.</a:t>
            </a:r>
          </a:p>
          <a:p>
            <a:pPr marL="609600" indent="-609600" eaLnBrk="1" hangingPunct="1"/>
            <a:endParaRPr lang="en-US" sz="2800">
              <a:latin typeface="Times New Roman" charset="0"/>
            </a:endParaRPr>
          </a:p>
        </p:txBody>
      </p:sp>
      <p:pic>
        <p:nvPicPr>
          <p:cNvPr id="62468" name="Picture 12" descr="990053s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57388"/>
            <a:ext cx="4038600" cy="381158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CMB anisotropies and cosmography.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400">
                <a:latin typeface="Times New Roman" charset="0"/>
              </a:rPr>
              <a:t>CMB anisotropies are useful for cosmography in two ways.</a:t>
            </a:r>
          </a:p>
          <a:p>
            <a:pPr marL="990600" lvl="1" indent="-533400" eaLnBrk="1" hangingPunct="1"/>
            <a:r>
              <a:rPr lang="en-US" sz="2000">
                <a:latin typeface="Times New Roman" charset="0"/>
                <a:ea typeface="ＭＳ Ｐゴシック" charset="0"/>
              </a:rPr>
              <a:t>Peaks and valleys in Temperature correspond to valleys and peaks in the gravitational field at the time of recombination</a:t>
            </a:r>
          </a:p>
          <a:p>
            <a:pPr marL="990600" lvl="1" indent="-533400" eaLnBrk="1" hangingPunct="1"/>
            <a:r>
              <a:rPr lang="en-US" sz="2000">
                <a:latin typeface="Times New Roman" charset="0"/>
                <a:ea typeface="ＭＳ Ｐゴシック" charset="0"/>
              </a:rPr>
              <a:t>The pattern is modified as it travel through space time to get to us, recording the geometry of the Universe.</a:t>
            </a:r>
          </a:p>
        </p:txBody>
      </p:sp>
      <p:pic>
        <p:nvPicPr>
          <p:cNvPr id="64516" name="Picture 6" descr="figure-28-1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95550"/>
            <a:ext cx="4038600" cy="27352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CMB anisotropies and cosmography. Light propagation</a:t>
            </a:r>
          </a:p>
        </p:txBody>
      </p:sp>
      <p:pic>
        <p:nvPicPr>
          <p:cNvPr id="66563" name="Picture 7" descr="figure-28-16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6525" y="1600200"/>
            <a:ext cx="6329363" cy="4525963"/>
          </a:xfrm>
          <a:noFill/>
        </p:spPr>
      </p:pic>
      <p:sp>
        <p:nvSpPr>
          <p:cNvPr id="66564" name="Text Box 8"/>
          <p:cNvSpPr txBox="1">
            <a:spLocks noChangeArrowheads="1"/>
          </p:cNvSpPr>
          <p:nvPr/>
        </p:nvSpPr>
        <p:spPr bwMode="auto">
          <a:xfrm>
            <a:off x="1295400" y="6248400"/>
            <a:ext cx="635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Credit NASA and the WMAP team; MOVIE (39)!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CMB anisotropies and cosmography. Light propagation</a:t>
            </a:r>
          </a:p>
        </p:txBody>
      </p:sp>
      <p:pic>
        <p:nvPicPr>
          <p:cNvPr id="68611" name="030639b.mov" descr="/Users/tt/my_documents/astromovies/030639b.mov">
            <a:hlinkClick r:id="" action="ppaction://media"/>
          </p:cNvPr>
          <p:cNvPicPr>
            <a:picLocks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00200"/>
            <a:ext cx="6705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86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11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CMB anisotropies and cosmography. Acoustic peaks</a:t>
            </a:r>
          </a:p>
        </p:txBody>
      </p:sp>
      <p:pic>
        <p:nvPicPr>
          <p:cNvPr id="70659" name="Picture 8" descr="figure-28-2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5088" y="1600200"/>
            <a:ext cx="6472237" cy="45259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CMB anisotropies and cosmography. Results</a:t>
            </a:r>
          </a:p>
        </p:txBody>
      </p:sp>
      <p:pic>
        <p:nvPicPr>
          <p:cNvPr id="72707" name="Picture 5" descr="table-28-0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82750"/>
            <a:ext cx="8229600" cy="43608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CMB anisotropies and cosmography. Results</a:t>
            </a:r>
          </a:p>
        </p:txBody>
      </p:sp>
      <p:pic>
        <p:nvPicPr>
          <p:cNvPr id="74755" name="Picture 5" descr="CMB_Timeline150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600200"/>
            <a:ext cx="6286500" cy="45259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Previously… on astro-2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800">
                <a:latin typeface="Times New Roman" charset="0"/>
              </a:rPr>
              <a:t>In the Big Bang model the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sz="2800">
                <a:latin typeface="Times New Roman" charset="0"/>
              </a:rPr>
              <a:t>size</a:t>
            </a:r>
            <a:r>
              <a:rPr lang="ja-JP" altLang="en-US" sz="2800">
                <a:latin typeface="Times New Roman" charset="0"/>
              </a:rPr>
              <a:t>”</a:t>
            </a:r>
            <a:r>
              <a:rPr lang="en-US" sz="2800">
                <a:latin typeface="Times New Roman" charset="0"/>
              </a:rPr>
              <a:t> of the universe evolves according to the Friedmann equation.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</a:rPr>
              <a:t>Knowing the current value of the cosmological parameters (cosmography) we can calculate the past history of the Universe and predict its future.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</a:rPr>
              <a:t>The simplest models (e.g. Einstein-de Sitter) don</a:t>
            </a:r>
            <a:r>
              <a:rPr lang="ja-JP" altLang="en-US" sz="2800">
                <a:latin typeface="Times New Roman" charset="0"/>
              </a:rPr>
              <a:t>’</a:t>
            </a:r>
            <a:r>
              <a:rPr lang="en-US" sz="2800">
                <a:latin typeface="Times New Roman" charset="0"/>
              </a:rPr>
              <a:t>t work because, e.g., they predict an age for the universe that is in conflict with the ages of globular clusters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CMB cosmography. Summary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>
                <a:latin typeface="Times New Roman" charset="0"/>
                <a:cs typeface="Times New Roman" charset="0"/>
              </a:rPr>
              <a:t>CMB anisotropies are a snapshot of the universe at the last scattering surface at z~1000, when the universe was about 380,000 years old</a:t>
            </a:r>
          </a:p>
          <a:p>
            <a:pPr marL="609600" indent="-609600" eaLnBrk="1" hangingPunct="1"/>
            <a:r>
              <a:rPr lang="en-US">
                <a:latin typeface="Times New Roman" charset="0"/>
                <a:cs typeface="Times New Roman" charset="0"/>
              </a:rPr>
              <a:t>They convey information about the content and geometry of the universe so that many parameters are known to a 10% or better.</a:t>
            </a:r>
          </a:p>
          <a:p>
            <a:pPr marL="609600" indent="-609600" eaLnBrk="1" hangingPunct="1"/>
            <a:endParaRPr lang="el-GR" baseline="-250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Concordance cosmology.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Happy campers?</a:t>
            </a:r>
          </a:p>
        </p:txBody>
      </p:sp>
      <p:sp>
        <p:nvSpPr>
          <p:cNvPr id="733195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Do the various methods agree?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They do!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This is called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sz="2800">
                <a:latin typeface="Times New Roman" charset="0"/>
              </a:rPr>
              <a:t>concordance cosmology</a:t>
            </a:r>
            <a:r>
              <a:rPr lang="ja-JP" altLang="en-US" sz="2800">
                <a:latin typeface="Times New Roman" charset="0"/>
              </a:rPr>
              <a:t>”</a:t>
            </a:r>
            <a:endParaRPr lang="en-US" sz="2800">
              <a:latin typeface="Times New Roman" charset="0"/>
            </a:endParaRPr>
          </a:p>
        </p:txBody>
      </p:sp>
      <p:pic>
        <p:nvPicPr>
          <p:cNvPr id="78852" name="Picture 13" descr="figure-28-19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47875"/>
            <a:ext cx="4038600" cy="36290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Concordance cosmology.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Happy campers?</a:t>
            </a:r>
          </a:p>
        </p:txBody>
      </p:sp>
      <p:pic>
        <p:nvPicPr>
          <p:cNvPr id="80899" name="Picture 3" descr="Im_a_happy_camper_1010x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3181350" cy="4429125"/>
          </a:xfrm>
          <a:noFill/>
        </p:spPr>
      </p:pic>
      <p:pic>
        <p:nvPicPr>
          <p:cNvPr id="80900" name="Picture 4" descr="shirt_woodstock_happy_camper_vintage_gross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950" y="1600200"/>
            <a:ext cx="3211513" cy="45259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Acceleration and Horizons </a:t>
            </a:r>
          </a:p>
        </p:txBody>
      </p:sp>
      <p:pic>
        <p:nvPicPr>
          <p:cNvPr id="82947" name="Picture 8" descr="SH_horizons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447800"/>
            <a:ext cx="6324600" cy="47482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Acceleration and Horizons 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The universe is expanding and accelerating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So the portion of the universe inside our visible horizon does not grow as fast as for a static universe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Depending on the properties of dark energy some objects may never be in our horizon, or even objects that are now in our horizon will not be in the future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Acceleration may even increase so much that the universe will be ripped apart </a:t>
            </a:r>
            <a:r>
              <a:rPr lang="ja-JP" altLang="en-US" sz="2000">
                <a:latin typeface="Times New Roman" charset="0"/>
              </a:rPr>
              <a:t>“</a:t>
            </a:r>
            <a:r>
              <a:rPr lang="en-US" sz="2000">
                <a:latin typeface="Times New Roman" charset="0"/>
              </a:rPr>
              <a:t>Big Rip</a:t>
            </a:r>
            <a:r>
              <a:rPr lang="ja-JP" altLang="en-US" sz="2000">
                <a:latin typeface="Times New Roman" charset="0"/>
              </a:rPr>
              <a:t>”</a:t>
            </a:r>
            <a:r>
              <a:rPr lang="en-US" sz="2000">
                <a:latin typeface="Times New Roman" charset="0"/>
              </a:rPr>
              <a:t> [movie]</a:t>
            </a:r>
          </a:p>
        </p:txBody>
      </p:sp>
      <p:pic>
        <p:nvPicPr>
          <p:cNvPr id="84996" name="Picture 6" descr="expand_univw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41600"/>
            <a:ext cx="4038600" cy="24431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FF3300"/>
                </a:solidFill>
                <a:latin typeface="Times New Roman" charset="0"/>
              </a:rPr>
              <a:t>The End</a:t>
            </a:r>
            <a:endParaRPr lang="en-US" b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Thursday is midterm!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Previously… on astro-2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 cosmological constant was initially introduced by Einstein to find a static solution for the universe (but it</a:t>
            </a:r>
            <a:r>
              <a:rPr lang="ja-JP" altLang="en-US" sz="2800">
                <a:latin typeface="Times New Roman" charset="0"/>
              </a:rPr>
              <a:t>’</a:t>
            </a:r>
            <a:r>
              <a:rPr lang="en-US" sz="2800">
                <a:latin typeface="Times New Roman" charset="0"/>
              </a:rPr>
              <a:t>s unstable!!)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When the universe was shown to expand the idea was abandoned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 cosmological constant was brought back by MEASUREMENTS less than a decade ago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Most people prefer to interpret the cosmological constant as dark energy and to give it a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sz="2800">
                <a:latin typeface="Times New Roman" charset="0"/>
              </a:rPr>
              <a:t>particle physics</a:t>
            </a:r>
            <a:r>
              <a:rPr lang="ja-JP" altLang="en-US" sz="2800">
                <a:latin typeface="Times New Roman" charset="0"/>
              </a:rPr>
              <a:t>”</a:t>
            </a:r>
            <a:r>
              <a:rPr lang="en-US" sz="2800">
                <a:latin typeface="Times New Roman" charset="0"/>
              </a:rPr>
              <a:t> interpretation rather than a geometric 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Today.. On Astro-2. 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Cosmography. How do we measure the cosmological parameters?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>
                <a:latin typeface="Times New Roman" charset="0"/>
                <a:ea typeface="ＭＳ Ｐゴシック" charset="0"/>
              </a:rPr>
              <a:t>Standard rods and standard candles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>
                <a:latin typeface="Times New Roman" charset="0"/>
                <a:ea typeface="ＭＳ Ｐゴシック" charset="0"/>
              </a:rPr>
              <a:t>Volume based tests and cluster based tests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>
                <a:latin typeface="Times New Roman" charset="0"/>
                <a:ea typeface="ＭＳ Ｐゴシック" charset="0"/>
              </a:rPr>
              <a:t>Cosmic Background Radiation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The era of concordance cosmology. Happy campers?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Acceleration and horizons. Big rip?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 and distances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400">
                <a:latin typeface="Times New Roman" charset="0"/>
              </a:rPr>
              <a:t>In a normal euclidean space how does observed flux F scale with distance R?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F=L/4</a:t>
            </a:r>
            <a:r>
              <a:rPr lang="el-GR" sz="2400">
                <a:latin typeface="Times New Roman" charset="0"/>
                <a:cs typeface="Times New Roman" charset="0"/>
              </a:rPr>
              <a:t>π</a:t>
            </a:r>
            <a:r>
              <a:rPr lang="en-US" sz="2400">
                <a:latin typeface="Times New Roman" charset="0"/>
                <a:cs typeface="Times New Roman" charset="0"/>
              </a:rPr>
              <a:t>R</a:t>
            </a:r>
            <a:r>
              <a:rPr lang="en-US" sz="2400" baseline="30000">
                <a:latin typeface="Times New Roman" charset="0"/>
                <a:cs typeface="Times New Roman" charset="0"/>
              </a:rPr>
              <a:t>2</a:t>
            </a:r>
            <a:endParaRPr lang="el-GR" sz="2400" baseline="30000">
              <a:latin typeface="Times New Roman" charset="0"/>
              <a:cs typeface="Times New Roman" charset="0"/>
            </a:endParaRP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How about angular sizes?</a:t>
            </a:r>
          </a:p>
          <a:p>
            <a:pPr marL="609600" indent="-609600" eaLnBrk="1" hangingPunct="1"/>
            <a:r>
              <a:rPr lang="el-GR" sz="2400">
                <a:latin typeface="Times New Roman" charset="0"/>
                <a:cs typeface="Times New Roman" charset="0"/>
              </a:rPr>
              <a:t>θ</a:t>
            </a:r>
            <a:r>
              <a:rPr lang="en-US" sz="2400">
                <a:latin typeface="Times New Roman" charset="0"/>
                <a:cs typeface="Times New Roman" charset="0"/>
              </a:rPr>
              <a:t>=D/R</a:t>
            </a:r>
            <a:endParaRPr lang="el-GR" sz="2400">
              <a:latin typeface="Times New Roman" charset="0"/>
              <a:cs typeface="Times New Roman" charset="0"/>
            </a:endParaRP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What happens in the universe in the classic big bang picture?</a:t>
            </a:r>
          </a:p>
        </p:txBody>
      </p:sp>
      <p:pic>
        <p:nvPicPr>
          <p:cNvPr id="27652" name="Picture 12" descr="HUDFHLarge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70138"/>
            <a:ext cx="4038600" cy="298608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 and distances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In an expanding universe, even if it is flat, things are a bit trickier because the universe changes as light travels across it.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In practice there is no unique definition of distance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By analogy with the Euclidean static space people define a luminosity distance as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F=L/4</a:t>
            </a:r>
            <a:r>
              <a:rPr lang="el-GR" sz="2000">
                <a:latin typeface="Times New Roman" charset="0"/>
                <a:cs typeface="Times New Roman" charset="0"/>
              </a:rPr>
              <a:t>π</a:t>
            </a:r>
            <a:r>
              <a:rPr lang="en-US" sz="2000">
                <a:latin typeface="Times New Roman" charset="0"/>
                <a:cs typeface="Times New Roman" charset="0"/>
              </a:rPr>
              <a:t>R</a:t>
            </a:r>
            <a:r>
              <a:rPr lang="en-US" sz="2000" baseline="-25000">
                <a:latin typeface="Times New Roman" charset="0"/>
                <a:cs typeface="Times New Roman" charset="0"/>
              </a:rPr>
              <a:t>L</a:t>
            </a:r>
            <a:r>
              <a:rPr lang="en-US" sz="2000" baseline="30000">
                <a:latin typeface="Times New Roman" charset="0"/>
                <a:cs typeface="Times New Roman" charset="0"/>
              </a:rPr>
              <a:t>2</a:t>
            </a:r>
            <a:endParaRPr lang="el-GR" sz="2000" baseline="30000">
              <a:latin typeface="Times New Roman" charset="0"/>
              <a:cs typeface="Times New Roman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And an angular size distance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sz="2000">
                <a:latin typeface="Times New Roman" charset="0"/>
                <a:cs typeface="Times New Roman" charset="0"/>
              </a:rPr>
              <a:t>θ</a:t>
            </a:r>
            <a:r>
              <a:rPr lang="en-US" sz="2000">
                <a:latin typeface="Times New Roman" charset="0"/>
                <a:cs typeface="Times New Roman" charset="0"/>
              </a:rPr>
              <a:t>=D/R</a:t>
            </a:r>
            <a:r>
              <a:rPr lang="en-US" sz="2000" baseline="-25000">
                <a:latin typeface="Times New Roman" charset="0"/>
                <a:cs typeface="Times New Roman" charset="0"/>
              </a:rPr>
              <a:t>A</a:t>
            </a:r>
            <a:endParaRPr lang="el-GR" sz="2000" baseline="-25000">
              <a:latin typeface="Times New Roman" charset="0"/>
              <a:cs typeface="Times New Roman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These are NOT the same.</a:t>
            </a:r>
          </a:p>
        </p:txBody>
      </p:sp>
      <p:pic>
        <p:nvPicPr>
          <p:cNvPr id="29700" name="Picture 4" descr="HUDFHLarge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70138"/>
            <a:ext cx="4038600" cy="298608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 and distances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>
                <a:latin typeface="Times New Roman" charset="0"/>
              </a:rPr>
              <a:t>The relationship between distance and redshift depends on the cosmological parameters.</a:t>
            </a:r>
          </a:p>
          <a:p>
            <a:pPr marL="609600" indent="-609600" eaLnBrk="1" hangingPunct="1"/>
            <a:r>
              <a:rPr lang="en-US">
                <a:latin typeface="Times New Roman" charset="0"/>
              </a:rPr>
              <a:t>For example?</a:t>
            </a:r>
          </a:p>
          <a:p>
            <a:pPr marL="609600" indent="-609600" eaLnBrk="1" hangingPunct="1"/>
            <a:r>
              <a:rPr lang="en-US">
                <a:latin typeface="Times New Roman" charset="0"/>
              </a:rPr>
              <a:t>Hubble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 Law: zc ~ H</a:t>
            </a:r>
            <a:r>
              <a:rPr lang="en-US" baseline="-25000">
                <a:latin typeface="Times New Roman" charset="0"/>
              </a:rPr>
              <a:t>0 </a:t>
            </a:r>
            <a:r>
              <a:rPr lang="en-US">
                <a:latin typeface="Times New Roman" charset="0"/>
              </a:rPr>
              <a:t>R for low z</a:t>
            </a:r>
          </a:p>
          <a:p>
            <a:pPr marL="609600" indent="-609600" eaLnBrk="1" hangingPunct="1"/>
            <a:r>
              <a:rPr lang="en-US">
                <a:latin typeface="Times New Roman" charset="0"/>
              </a:rPr>
              <a:t>At higher z this depends also on all the other cosmological parameters</a:t>
            </a:r>
          </a:p>
          <a:p>
            <a:pPr marL="609600" indent="-609600" eaLnBrk="1" hangingPunct="1"/>
            <a:r>
              <a:rPr lang="en-US">
                <a:latin typeface="Times New Roman" charset="0"/>
              </a:rPr>
              <a:t>So what do we need?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Cosmography and distances</a:t>
            </a:r>
          </a:p>
        </p:txBody>
      </p:sp>
      <p:sp>
        <p:nvSpPr>
          <p:cNvPr id="746506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imes New Roman" charset="0"/>
              </a:rPr>
              <a:t>We need some object of known luminosity (or size) 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Standard candle (or rod).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Then we measure its redshift and its flux (or angular size) and we infer the cosmological parameters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What is a good standard candle?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SN Ia</a:t>
            </a:r>
          </a:p>
        </p:txBody>
      </p:sp>
      <p:pic>
        <p:nvPicPr>
          <p:cNvPr id="33796" name="Picture 9" descr="candl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60638"/>
            <a:ext cx="4038600" cy="260508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6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15543</TotalTime>
  <Words>1465</Words>
  <Application>Microsoft Macintosh PowerPoint</Application>
  <PresentationFormat>On-screen Show (4:3)</PresentationFormat>
  <Paragraphs>158</Paragraphs>
  <Slides>35</Slides>
  <Notes>35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Times New Roman</vt:lpstr>
      <vt:lpstr>ＭＳ Ｐゴシック</vt:lpstr>
      <vt:lpstr>Arial</vt:lpstr>
      <vt:lpstr>Default Design</vt:lpstr>
      <vt:lpstr>Astro-2: History of the Universe</vt:lpstr>
      <vt:lpstr>Previously… on astro-2</vt:lpstr>
      <vt:lpstr>Previously… on astro-2</vt:lpstr>
      <vt:lpstr>Previously… on astro-2</vt:lpstr>
      <vt:lpstr>Today.. On Astro-2. </vt:lpstr>
      <vt:lpstr>Cosmography and distances</vt:lpstr>
      <vt:lpstr>Cosmography and distances</vt:lpstr>
      <vt:lpstr>Cosmography and distances</vt:lpstr>
      <vt:lpstr>Cosmography and distances</vt:lpstr>
      <vt:lpstr>Cosmography and distances. Sn Ia</vt:lpstr>
      <vt:lpstr>Cosmography and distances. Sn Ia</vt:lpstr>
      <vt:lpstr>Cosmography and distances.  Sn Ia and systematics</vt:lpstr>
      <vt:lpstr>Cosmography and distances. Future: gravitational time delays?</vt:lpstr>
      <vt:lpstr>Cosmography and distances. Summary</vt:lpstr>
      <vt:lpstr>Cosmography, volume, and the growth of structures</vt:lpstr>
      <vt:lpstr>Cosmography, volume, and the growth of structures</vt:lpstr>
      <vt:lpstr>Cosmography, volume, and the growth of structures</vt:lpstr>
      <vt:lpstr>Cosmography, volume, and the growth of structures</vt:lpstr>
      <vt:lpstr>Cosmography, volume, and the growth of structures</vt:lpstr>
      <vt:lpstr>Cosmography, volume, and the growth of structures</vt:lpstr>
      <vt:lpstr>Cosmography, volume, and the growth of structures. Summary</vt:lpstr>
      <vt:lpstr>Cosmic Microwave Background as a cosmic “yardstick”</vt:lpstr>
      <vt:lpstr>CMB: recombination and last scattering surface</vt:lpstr>
      <vt:lpstr>CMB anisotropies and cosmography.</vt:lpstr>
      <vt:lpstr>CMB anisotropies and cosmography. Light propagation</vt:lpstr>
      <vt:lpstr>CMB anisotropies and cosmography. Light propagation</vt:lpstr>
      <vt:lpstr>CMB anisotropies and cosmography. Acoustic peaks</vt:lpstr>
      <vt:lpstr>CMB anisotropies and cosmography. Results</vt:lpstr>
      <vt:lpstr>CMB anisotropies and cosmography. Results</vt:lpstr>
      <vt:lpstr>CMB cosmography. Summary</vt:lpstr>
      <vt:lpstr>Concordance cosmology.  Happy campers?</vt:lpstr>
      <vt:lpstr>Concordance cosmology.  Happy campers?</vt:lpstr>
      <vt:lpstr>Acceleration and Horizons </vt:lpstr>
      <vt:lpstr>Acceleration and Horizons </vt:lpstr>
      <vt:lpstr>The End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perspective graduate students 2006</dc:title>
  <dc:creator>Tommaso Lorenzo Treu</dc:creator>
  <cp:lastModifiedBy>Tommaso Treu</cp:lastModifiedBy>
  <cp:revision>512</cp:revision>
  <dcterms:created xsi:type="dcterms:W3CDTF">2011-05-08T21:22:10Z</dcterms:created>
  <dcterms:modified xsi:type="dcterms:W3CDTF">2013-05-07T23:19:02Z</dcterms:modified>
</cp:coreProperties>
</file>