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0" r:id="rId43"/>
    <p:sldId id="297" r:id="rId44"/>
    <p:sldId id="299" r:id="rId45"/>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1DAABE6-7D6E-FE47-9EAC-6F1DBC87ED36}" type="slidenum">
              <a:rPr lang="en-US"/>
              <a:pPr/>
              <a:t>‹#›</a:t>
            </a:fld>
            <a:endParaRPr lang="en-US"/>
          </a:p>
        </p:txBody>
      </p:sp>
    </p:spTree>
    <p:extLst>
      <p:ext uri="{BB962C8B-B14F-4D97-AF65-F5344CB8AC3E}">
        <p14:creationId xmlns:p14="http://schemas.microsoft.com/office/powerpoint/2010/main" val="235149280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83C6166-B9BA-894A-BCC0-E0B8B4A633FE}" type="slidenum">
              <a:rPr lang="en-US"/>
              <a:pPr/>
              <a:t>‹#›</a:t>
            </a:fld>
            <a:endParaRPr lang="en-US"/>
          </a:p>
        </p:txBody>
      </p:sp>
    </p:spTree>
    <p:extLst>
      <p:ext uri="{BB962C8B-B14F-4D97-AF65-F5344CB8AC3E}">
        <p14:creationId xmlns:p14="http://schemas.microsoft.com/office/powerpoint/2010/main" val="279556844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EDAC3D7-8AF3-974A-AAC3-7EF152D215FD}" type="slidenum">
              <a:rPr lang="en-US"/>
              <a:pPr/>
              <a:t>‹#›</a:t>
            </a:fld>
            <a:endParaRPr lang="en-US"/>
          </a:p>
        </p:txBody>
      </p:sp>
    </p:spTree>
    <p:extLst>
      <p:ext uri="{BB962C8B-B14F-4D97-AF65-F5344CB8AC3E}">
        <p14:creationId xmlns:p14="http://schemas.microsoft.com/office/powerpoint/2010/main" val="254693587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92978F6-B65E-6048-A78C-EC2C2E3C4822}" type="slidenum">
              <a:rPr lang="en-US"/>
              <a:pPr/>
              <a:t>‹#›</a:t>
            </a:fld>
            <a:endParaRPr lang="en-US"/>
          </a:p>
        </p:txBody>
      </p:sp>
    </p:spTree>
    <p:extLst>
      <p:ext uri="{BB962C8B-B14F-4D97-AF65-F5344CB8AC3E}">
        <p14:creationId xmlns:p14="http://schemas.microsoft.com/office/powerpoint/2010/main" val="317119639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A94B50A-FB80-5648-B9E7-0F9A27A03674}" type="slidenum">
              <a:rPr lang="en-US"/>
              <a:pPr/>
              <a:t>‹#›</a:t>
            </a:fld>
            <a:endParaRPr lang="en-US"/>
          </a:p>
        </p:txBody>
      </p:sp>
    </p:spTree>
    <p:extLst>
      <p:ext uri="{BB962C8B-B14F-4D97-AF65-F5344CB8AC3E}">
        <p14:creationId xmlns:p14="http://schemas.microsoft.com/office/powerpoint/2010/main" val="193462477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653A9A01-4A11-884F-9D3F-B01DB41E8C45}" type="slidenum">
              <a:rPr lang="en-US"/>
              <a:pPr/>
              <a:t>‹#›</a:t>
            </a:fld>
            <a:endParaRPr lang="en-US"/>
          </a:p>
        </p:txBody>
      </p:sp>
    </p:spTree>
    <p:extLst>
      <p:ext uri="{BB962C8B-B14F-4D97-AF65-F5344CB8AC3E}">
        <p14:creationId xmlns:p14="http://schemas.microsoft.com/office/powerpoint/2010/main" val="377492636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8CB1C39B-3BD0-DD42-8B2C-94631D2924C2}" type="slidenum">
              <a:rPr lang="en-US"/>
              <a:pPr/>
              <a:t>‹#›</a:t>
            </a:fld>
            <a:endParaRPr lang="en-US"/>
          </a:p>
        </p:txBody>
      </p:sp>
    </p:spTree>
    <p:extLst>
      <p:ext uri="{BB962C8B-B14F-4D97-AF65-F5344CB8AC3E}">
        <p14:creationId xmlns:p14="http://schemas.microsoft.com/office/powerpoint/2010/main" val="374016859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1AC1FC42-D80C-1541-A96C-E0413E182F72}" type="slidenum">
              <a:rPr lang="en-US"/>
              <a:pPr/>
              <a:t>‹#›</a:t>
            </a:fld>
            <a:endParaRPr lang="en-US"/>
          </a:p>
        </p:txBody>
      </p:sp>
    </p:spTree>
    <p:extLst>
      <p:ext uri="{BB962C8B-B14F-4D97-AF65-F5344CB8AC3E}">
        <p14:creationId xmlns:p14="http://schemas.microsoft.com/office/powerpoint/2010/main" val="289629065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CBA754E-FB15-6649-A2F9-1B3DEA726AE8}" type="slidenum">
              <a:rPr lang="en-US"/>
              <a:pPr/>
              <a:t>‹#›</a:t>
            </a:fld>
            <a:endParaRPr lang="en-US"/>
          </a:p>
        </p:txBody>
      </p:sp>
    </p:spTree>
    <p:extLst>
      <p:ext uri="{BB962C8B-B14F-4D97-AF65-F5344CB8AC3E}">
        <p14:creationId xmlns:p14="http://schemas.microsoft.com/office/powerpoint/2010/main" val="40054133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CE8F203C-29E5-3C46-B7F1-EE848D76C456}" type="slidenum">
              <a:rPr lang="en-US"/>
              <a:pPr/>
              <a:t>‹#›</a:t>
            </a:fld>
            <a:endParaRPr lang="en-US"/>
          </a:p>
        </p:txBody>
      </p:sp>
    </p:spTree>
    <p:extLst>
      <p:ext uri="{BB962C8B-B14F-4D97-AF65-F5344CB8AC3E}">
        <p14:creationId xmlns:p14="http://schemas.microsoft.com/office/powerpoint/2010/main" val="268855022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pitchFamily="-109"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5942108-5BBA-714E-9B20-760C84C50383}" type="slidenum">
              <a:rPr lang="en-US"/>
              <a:pPr/>
              <a:t>‹#›</a:t>
            </a:fld>
            <a:endParaRPr lang="en-US"/>
          </a:p>
        </p:txBody>
      </p:sp>
    </p:spTree>
    <p:extLst>
      <p:ext uri="{BB962C8B-B14F-4D97-AF65-F5344CB8AC3E}">
        <p14:creationId xmlns:p14="http://schemas.microsoft.com/office/powerpoint/2010/main" val="389988535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 name="Text Box 3"/>
          <p:cNvSpPr txBox="1">
            <a:spLocks noGrp="1" noChangeArrowheads="1"/>
          </p:cNvSpPr>
          <p:nvPr>
            <p:ph type="sldNum" sz="quarter" idx="4"/>
          </p:nvPr>
        </p:nvSpPr>
        <p:spPr bwMode="auto">
          <a:xfrm>
            <a:off x="7462838" y="62452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charset="0"/>
              </a:defRPr>
            </a:lvl1pPr>
          </a:lstStyle>
          <a:p>
            <a:fld id="{7CA18595-8FA5-284D-A0DE-37B4FB9B4A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charset="0"/>
        </a:defRPr>
      </a:lvl5pPr>
      <a:lvl6pPr marL="496888" algn="ctr" rtl="0" fontAlgn="base">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pitchFamily="-109" charset="0"/>
        </a:defRPr>
      </a:lvl6pPr>
      <a:lvl7pPr marL="954088" algn="ctr" rtl="0" fontAlgn="base">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pitchFamily="-109" charset="0"/>
        </a:defRPr>
      </a:lvl7pPr>
      <a:lvl8pPr marL="1411288" algn="ctr" rtl="0" fontAlgn="base">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pitchFamily="-109" charset="0"/>
        </a:defRPr>
      </a:lvl8pPr>
      <a:lvl9pPr marL="1868488" algn="ctr" rtl="0" fontAlgn="base">
        <a:spcBef>
          <a:spcPct val="0"/>
        </a:spcBef>
        <a:spcAft>
          <a:spcPct val="0"/>
        </a:spcAft>
        <a:defRPr sz="4400">
          <a:solidFill>
            <a:schemeClr val="tx1"/>
          </a:solidFill>
          <a:latin typeface="Times New Roman" pitchFamily="-109" charset="0"/>
          <a:ea typeface="ヒラギノ明朝 ProN W3" pitchFamily="-109" charset="-128"/>
          <a:cs typeface="ヒラギノ明朝 ProN W3" pitchFamily="-109" charset="-128"/>
          <a:sym typeface="Times New Roman" pitchFamily="-109" charset="0"/>
        </a:defRPr>
      </a:lvl9pPr>
    </p:titleStyle>
    <p:bodyStyle>
      <a:lvl1pPr marL="382588" indent="-342900" algn="l" rtl="0" eaLnBrk="0" fontAlgn="base" hangingPunct="0">
        <a:spcBef>
          <a:spcPts val="700"/>
        </a:spcBef>
        <a:spcAft>
          <a:spcPct val="0"/>
        </a:spcAft>
        <a:buClr>
          <a:srgbClr val="000000"/>
        </a:buClr>
        <a:buSzPct val="100000"/>
        <a:buFont typeface="Times New Roman" charset="0"/>
        <a:buChar char="•"/>
        <a:defRPr sz="3200">
          <a:solidFill>
            <a:schemeClr val="tx1"/>
          </a:solidFill>
          <a:latin typeface="+mn-lt"/>
          <a:ea typeface="+mn-ea"/>
          <a:cs typeface="+mn-cs"/>
          <a:sym typeface="Times New Roman" charset="0"/>
        </a:defRPr>
      </a:lvl1pPr>
      <a:lvl2pPr marL="681038" indent="-285750" algn="l" rtl="0" eaLnBrk="0" fontAlgn="base" hangingPunct="0">
        <a:spcBef>
          <a:spcPts val="600"/>
        </a:spcBef>
        <a:spcAft>
          <a:spcPct val="0"/>
        </a:spcAft>
        <a:buClr>
          <a:srgbClr val="000000"/>
        </a:buClr>
        <a:buSzPct val="100000"/>
        <a:buFont typeface="Times New Roman" charset="0"/>
        <a:buChar char="–"/>
        <a:defRPr sz="2800">
          <a:solidFill>
            <a:schemeClr val="tx1"/>
          </a:solidFill>
          <a:latin typeface="+mn-lt"/>
          <a:ea typeface="+mn-ea"/>
          <a:cs typeface="+mn-cs"/>
          <a:sym typeface="Times New Roman" charset="0"/>
        </a:defRPr>
      </a:lvl2pPr>
      <a:lvl3pPr marL="1081088" indent="-228600" algn="l" rtl="0" eaLnBrk="0" fontAlgn="base" hangingPunct="0">
        <a:spcBef>
          <a:spcPts val="500"/>
        </a:spcBef>
        <a:spcAft>
          <a:spcPct val="0"/>
        </a:spcAft>
        <a:buClr>
          <a:srgbClr val="000000"/>
        </a:buClr>
        <a:buSzPct val="100000"/>
        <a:buFont typeface="Times New Roman" charset="0"/>
        <a:buChar char="•"/>
        <a:defRPr sz="2400">
          <a:solidFill>
            <a:schemeClr val="tx1"/>
          </a:solidFill>
          <a:latin typeface="+mn-lt"/>
          <a:ea typeface="+mn-ea"/>
          <a:cs typeface="+mn-cs"/>
          <a:sym typeface="Times New Roman" charset="0"/>
        </a:defRPr>
      </a:lvl3pPr>
      <a:lvl4pPr marL="1538288" indent="-228600" algn="l" rtl="0" eaLnBrk="0" fontAlgn="base" hangingPunct="0">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4pPr>
      <a:lvl5pPr marL="1995488" indent="-228600" algn="l" rtl="0" eaLnBrk="0" fontAlgn="base" hangingPunct="0">
        <a:spcBef>
          <a:spcPts val="500"/>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5pPr>
      <a:lvl6pPr marL="2452688" indent="-228600" algn="l" rtl="0" fontAlgn="base">
        <a:spcBef>
          <a:spcPts val="500"/>
        </a:spcBef>
        <a:spcAft>
          <a:spcPct val="0"/>
        </a:spcAft>
        <a:buClr>
          <a:srgbClr val="000000"/>
        </a:buClr>
        <a:buSzPct val="100000"/>
        <a:buFont typeface="Times New Roman" pitchFamily="-109" charset="0"/>
        <a:buChar char="»"/>
        <a:defRPr sz="2000">
          <a:solidFill>
            <a:schemeClr val="tx1"/>
          </a:solidFill>
          <a:latin typeface="+mn-lt"/>
          <a:ea typeface="+mn-ea"/>
          <a:cs typeface="+mn-cs"/>
          <a:sym typeface="Times New Roman" pitchFamily="-109" charset="0"/>
        </a:defRPr>
      </a:lvl6pPr>
      <a:lvl7pPr marL="2909888" indent="-228600" algn="l" rtl="0" fontAlgn="base">
        <a:spcBef>
          <a:spcPts val="500"/>
        </a:spcBef>
        <a:spcAft>
          <a:spcPct val="0"/>
        </a:spcAft>
        <a:buClr>
          <a:srgbClr val="000000"/>
        </a:buClr>
        <a:buSzPct val="100000"/>
        <a:buFont typeface="Times New Roman" pitchFamily="-109" charset="0"/>
        <a:buChar char="»"/>
        <a:defRPr sz="2000">
          <a:solidFill>
            <a:schemeClr val="tx1"/>
          </a:solidFill>
          <a:latin typeface="+mn-lt"/>
          <a:ea typeface="+mn-ea"/>
          <a:cs typeface="+mn-cs"/>
          <a:sym typeface="Times New Roman" pitchFamily="-109" charset="0"/>
        </a:defRPr>
      </a:lvl7pPr>
      <a:lvl8pPr marL="3367088" indent="-228600" algn="l" rtl="0" fontAlgn="base">
        <a:spcBef>
          <a:spcPts val="500"/>
        </a:spcBef>
        <a:spcAft>
          <a:spcPct val="0"/>
        </a:spcAft>
        <a:buClr>
          <a:srgbClr val="000000"/>
        </a:buClr>
        <a:buSzPct val="100000"/>
        <a:buFont typeface="Times New Roman" pitchFamily="-109" charset="0"/>
        <a:buChar char="»"/>
        <a:defRPr sz="2000">
          <a:solidFill>
            <a:schemeClr val="tx1"/>
          </a:solidFill>
          <a:latin typeface="+mn-lt"/>
          <a:ea typeface="+mn-ea"/>
          <a:cs typeface="+mn-cs"/>
          <a:sym typeface="Times New Roman" pitchFamily="-109" charset="0"/>
        </a:defRPr>
      </a:lvl8pPr>
      <a:lvl9pPr marL="3824288" indent="-228600" algn="l" rtl="0" fontAlgn="base">
        <a:spcBef>
          <a:spcPts val="500"/>
        </a:spcBef>
        <a:spcAft>
          <a:spcPct val="0"/>
        </a:spcAft>
        <a:buClr>
          <a:srgbClr val="000000"/>
        </a:buClr>
        <a:buSzPct val="100000"/>
        <a:buFont typeface="Times New Roman" pitchFamily="-109" charset="0"/>
        <a:buChar char="»"/>
        <a:defRPr sz="2000">
          <a:solidFill>
            <a:schemeClr val="tx1"/>
          </a:solidFill>
          <a:latin typeface="+mn-lt"/>
          <a:ea typeface="+mn-ea"/>
          <a:cs typeface="+mn-cs"/>
          <a:sym typeface="Times New Roman" pitchFamily="-109"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9.png"/><Relationship Id="rId1" Type="http://schemas.microsoft.com/office/2007/relationships/media" Target="file://localhost/Users/tt/my_documents/astromovies/HiResBullet.mov" TargetMode="External"/><Relationship Id="rId2" Type="http://schemas.openxmlformats.org/officeDocument/2006/relationships/video" Target="file://localhost/Users/tt/my_documents/astromovies/HiResBullet.m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Astro-2: History of the Universe</a:t>
            </a:r>
            <a:endParaRPr lang="en-US" b="1">
              <a:solidFill>
                <a:srgbClr val="FF3300"/>
              </a:solidFill>
              <a:latin typeface="Times New Roman" charset="0"/>
              <a:ea typeface="ヒラギノ明朝 ProN W6" charset="0"/>
              <a:cs typeface="ヒラギノ明朝 ProN W6" charset="0"/>
            </a:endParaRPr>
          </a:p>
        </p:txBody>
      </p:sp>
      <p:pic>
        <p:nvPicPr>
          <p:cNvPr id="1331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600200"/>
            <a:ext cx="60340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p:cNvSpPr>
          <p:nvPr/>
        </p:nvSpPr>
        <p:spPr bwMode="auto">
          <a:xfrm>
            <a:off x="4784725" y="6289675"/>
            <a:ext cx="3083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solidFill>
                  <a:schemeClr val="tx1"/>
                </a:solidFill>
                <a:latin typeface="Times New Roman" charset="0"/>
                <a:cs typeface="Times New Roman" charset="0"/>
                <a:sym typeface="Times New Roman" charset="0"/>
              </a:rPr>
              <a:t>Lecture 5; April </a:t>
            </a:r>
            <a:r>
              <a:rPr lang="en-US" sz="2400" dirty="0" smtClean="0">
                <a:solidFill>
                  <a:schemeClr val="tx1"/>
                </a:solidFill>
                <a:latin typeface="Times New Roman" charset="0"/>
                <a:cs typeface="Times New Roman" charset="0"/>
                <a:sym typeface="Times New Roman" charset="0"/>
              </a:rPr>
              <a:t>23 2013</a:t>
            </a:r>
            <a:endParaRPr lang="en-US" sz="2400" dirty="0">
              <a:solidFill>
                <a:schemeClr val="tx1"/>
              </a:solidFill>
              <a:latin typeface="Times New Roman" charset="0"/>
              <a:cs typeface="Times New Roman" charset="0"/>
              <a:sym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Strong lensing by clusters</a:t>
            </a:r>
            <a:endParaRPr lang="en-US" sz="4000" b="1">
              <a:solidFill>
                <a:srgbClr val="FF3300"/>
              </a:solidFill>
              <a:latin typeface="Times New Roman" charset="0"/>
              <a:ea typeface="ヒラギノ明朝 ProN W6" charset="0"/>
              <a:cs typeface="ヒラギノ明朝 ProN W6" charset="0"/>
            </a:endParaRPr>
          </a:p>
        </p:txBody>
      </p:sp>
      <p:sp>
        <p:nvSpPr>
          <p:cNvPr id="11266" name="Rectangle 2"/>
          <p:cNvSpPr>
            <a:spLocks noGrp="1" noChangeArrowheads="1"/>
          </p:cNvSpPr>
          <p:nvPr>
            <p:ph type="body" idx="1"/>
          </p:nvPr>
        </p:nvSpPr>
        <p:spPr>
          <a:xfrm>
            <a:off x="457200" y="1600200"/>
            <a:ext cx="4038600" cy="5257800"/>
          </a:xfrm>
        </p:spPr>
        <p:txBody>
          <a:bodyPr rIns="81279"/>
          <a:lstStyle/>
          <a:p>
            <a:pPr marL="649288" indent="-609600" eaLnBrk="1" hangingPunct="1"/>
            <a:r>
              <a:rPr lang="en-US" sz="2800">
                <a:latin typeface="Times New Roman" charset="0"/>
                <a:ea typeface="ヒラギノ明朝 ProN W3" charset="0"/>
                <a:cs typeface="ヒラギノ明朝 ProN W3" charset="0"/>
              </a:rPr>
              <a:t>Clusters are also strong lenses</a:t>
            </a:r>
          </a:p>
          <a:p>
            <a:pPr marL="649288" indent="-609600" eaLnBrk="1" hangingPunct="1"/>
            <a:r>
              <a:rPr lang="en-US" sz="2800">
                <a:latin typeface="Times New Roman" charset="0"/>
                <a:ea typeface="ヒラギノ明朝 ProN W3" charset="0"/>
                <a:cs typeface="ヒラギノ明朝 ProN W3" charset="0"/>
              </a:rPr>
              <a:t>The blue objects here are distorted images of the same object</a:t>
            </a:r>
          </a:p>
        </p:txBody>
      </p:sp>
      <p:pic>
        <p:nvPicPr>
          <p:cNvPr id="225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1600200"/>
            <a:ext cx="3544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Why do we care about lensing?</a:t>
            </a:r>
            <a:endParaRPr lang="en-US" sz="4000" b="1">
              <a:solidFill>
                <a:srgbClr val="FF3300"/>
              </a:solidFill>
              <a:latin typeface="Times New Roman" charset="0"/>
              <a:ea typeface="ヒラギノ明朝 ProN W6" charset="0"/>
              <a:cs typeface="ヒラギノ明朝 ProN W6" charset="0"/>
            </a:endParaRPr>
          </a:p>
        </p:txBody>
      </p:sp>
      <p:sp>
        <p:nvSpPr>
          <p:cNvPr id="12290" name="Rectangle 2"/>
          <p:cNvSpPr>
            <a:spLocks noGrp="1" noChangeArrowheads="1"/>
          </p:cNvSpPr>
          <p:nvPr>
            <p:ph type="body" idx="1"/>
          </p:nvPr>
        </p:nvSpPr>
        <p:spPr>
          <a:xfrm>
            <a:off x="457200" y="1600200"/>
            <a:ext cx="4038600" cy="5257800"/>
          </a:xfrm>
        </p:spPr>
        <p:txBody>
          <a:bodyPr rIns="81279"/>
          <a:lstStyle/>
          <a:p>
            <a:pPr marL="649288" indent="-609600" eaLnBrk="1" hangingPunct="1"/>
            <a:r>
              <a:rPr lang="en-US" sz="2400">
                <a:latin typeface="Times New Roman" charset="0"/>
                <a:ea typeface="ヒラギノ明朝 ProN W3" charset="0"/>
                <a:cs typeface="ヒラギノ明朝 ProN W3" charset="0"/>
              </a:rPr>
              <a:t>The image separation gives us a direct measurement of the mass enclosed by the images.</a:t>
            </a:r>
          </a:p>
          <a:p>
            <a:pPr marL="649288" indent="-609600" eaLnBrk="1" hangingPunct="1"/>
            <a:r>
              <a:rPr lang="en-US" sz="2400">
                <a:latin typeface="Times New Roman" charset="0"/>
                <a:ea typeface="ヒラギノ明朝 ProN W3" charset="0"/>
                <a:cs typeface="ヒラギノ明朝 ProN W3" charset="0"/>
              </a:rPr>
              <a:t>It is arguably the most precise measurement of mass that we can make.</a:t>
            </a:r>
          </a:p>
          <a:p>
            <a:pPr marL="649288" indent="-609600" eaLnBrk="1" hangingPunct="1"/>
            <a:r>
              <a:rPr lang="en-US" sz="2400">
                <a:latin typeface="Times New Roman" charset="0"/>
                <a:ea typeface="ヒラギノ明朝 ProN W3" charset="0"/>
                <a:cs typeface="ヒラギノ明朝 ProN W3" charset="0"/>
              </a:rPr>
              <a:t>And there are other applications too (we</a:t>
            </a:r>
            <a:r>
              <a:rPr lang="ja-JP" altLang="en-US" sz="2400">
                <a:latin typeface="Times New Roman" charset="0"/>
                <a:ea typeface="ヒラギノ明朝 ProN W3" charset="0"/>
                <a:cs typeface="ヒラギノ明朝 ProN W3" charset="0"/>
              </a:rPr>
              <a:t>’</a:t>
            </a:r>
            <a:r>
              <a:rPr lang="en-US" sz="2400">
                <a:latin typeface="Times New Roman" charset="0"/>
                <a:ea typeface="ヒラギノ明朝 ProN W3" charset="0"/>
                <a:cs typeface="ヒラギノ明朝 ProN W3" charset="0"/>
              </a:rPr>
              <a:t>ll see later..)</a:t>
            </a:r>
          </a:p>
        </p:txBody>
      </p:sp>
      <p:pic>
        <p:nvPicPr>
          <p:cNvPr id="235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1600200"/>
            <a:ext cx="3544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Weak lensing</a:t>
            </a:r>
            <a:endParaRPr lang="en-US" sz="4000" b="1">
              <a:solidFill>
                <a:srgbClr val="FF3300"/>
              </a:solidFill>
              <a:latin typeface="Times New Roman" charset="0"/>
              <a:ea typeface="ヒラギノ明朝 ProN W6" charset="0"/>
              <a:cs typeface="ヒラギノ明朝 ProN W6" charset="0"/>
            </a:endParaRPr>
          </a:p>
        </p:txBody>
      </p:sp>
      <p:sp>
        <p:nvSpPr>
          <p:cNvPr id="13314" name="Rectangle 2"/>
          <p:cNvSpPr>
            <a:spLocks noGrp="1" noChangeArrowheads="1"/>
          </p:cNvSpPr>
          <p:nvPr>
            <p:ph type="body" idx="1"/>
          </p:nvPr>
        </p:nvSpPr>
        <p:spPr>
          <a:xfrm>
            <a:off x="165100" y="1460500"/>
            <a:ext cx="4038600" cy="5257800"/>
          </a:xfrm>
        </p:spPr>
        <p:txBody>
          <a:bodyPr rIns="81279"/>
          <a:lstStyle/>
          <a:p>
            <a:pPr marL="649288" indent="-609600" eaLnBrk="1" hangingPunct="1"/>
            <a:r>
              <a:rPr lang="en-US" sz="2400">
                <a:latin typeface="Times New Roman" charset="0"/>
                <a:ea typeface="ヒラギノ明朝 ProN W3" charset="0"/>
                <a:cs typeface="ヒラギノ明朝 ProN W3" charset="0"/>
              </a:rPr>
              <a:t>Even when the gravitational field is not strong enough to produce multiple images, the large scale structure perturbs space time</a:t>
            </a:r>
          </a:p>
          <a:p>
            <a:pPr marL="649288" indent="-609600" eaLnBrk="1" hangingPunct="1"/>
            <a:r>
              <a:rPr lang="en-US" sz="2400">
                <a:latin typeface="Times New Roman" charset="0"/>
                <a:ea typeface="ヒラギノ明朝 ProN W3" charset="0"/>
                <a:cs typeface="ヒラギノ明朝 ProN W3" charset="0"/>
              </a:rPr>
              <a:t>This alters the shape of observed galaxies in the sky, shearing and magnifying them in a measurable way</a:t>
            </a:r>
          </a:p>
        </p:txBody>
      </p:sp>
      <p:pic>
        <p:nvPicPr>
          <p:cNvPr id="245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406400"/>
            <a:ext cx="88138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Weak lensing</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mass maps</a:t>
            </a:r>
            <a:endParaRPr lang="en-US" sz="4000" b="1">
              <a:solidFill>
                <a:srgbClr val="FF3300"/>
              </a:solidFill>
              <a:latin typeface="Times New Roman" charset="0"/>
              <a:ea typeface="ヒラギノ明朝 ProN W6" charset="0"/>
              <a:cs typeface="ヒラギノ明朝 ProN W6" charset="0"/>
            </a:endParaRPr>
          </a:p>
        </p:txBody>
      </p:sp>
      <p:pic>
        <p:nvPicPr>
          <p:cNvPr id="2560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43088"/>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98650"/>
            <a:ext cx="40386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p:cNvSpPr>
            <a:spLocks/>
          </p:cNvSpPr>
          <p:nvPr/>
        </p:nvSpPr>
        <p:spPr bwMode="auto">
          <a:xfrm>
            <a:off x="441325" y="5984875"/>
            <a:ext cx="1770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Optical image</a:t>
            </a:r>
          </a:p>
        </p:txBody>
      </p:sp>
      <p:sp>
        <p:nvSpPr>
          <p:cNvPr id="25606" name="Rectangle 5"/>
          <p:cNvSpPr>
            <a:spLocks/>
          </p:cNvSpPr>
          <p:nvPr/>
        </p:nvSpPr>
        <p:spPr bwMode="auto">
          <a:xfrm>
            <a:off x="4556125" y="6061075"/>
            <a:ext cx="2201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Dark matter mass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Summary 1. Lensing detections of dark matter</a:t>
            </a:r>
            <a:endParaRPr lang="en-US" sz="4000" b="1">
              <a:solidFill>
                <a:srgbClr val="FF3300"/>
              </a:solidFill>
              <a:latin typeface="Times New Roman" charset="0"/>
              <a:ea typeface="ヒラギノ明朝 ProN W6" charset="0"/>
              <a:cs typeface="ヒラギノ明朝 ProN W6" charset="0"/>
            </a:endParaRPr>
          </a:p>
        </p:txBody>
      </p:sp>
      <p:sp>
        <p:nvSpPr>
          <p:cNvPr id="15362" name="Rectangle 2"/>
          <p:cNvSpPr>
            <a:spLocks noGrp="1" noChangeArrowheads="1"/>
          </p:cNvSpPr>
          <p:nvPr>
            <p:ph type="body" idx="1"/>
          </p:nvPr>
        </p:nvSpPr>
        <p:spPr/>
        <p:txBody>
          <a:bodyPr rIns="81279"/>
          <a:lstStyle/>
          <a:p>
            <a:pPr marL="649288" indent="-609600" eaLnBrk="1" hangingPunct="1"/>
            <a:r>
              <a:rPr lang="en-US" sz="2800">
                <a:latin typeface="Times New Roman" charset="0"/>
                <a:ea typeface="ヒラギノ明朝 ProN W3" charset="0"/>
                <a:cs typeface="ヒラギノ明朝 ProN W3" charset="0"/>
              </a:rPr>
              <a:t>Mass concentrations distort the images of objects in on the sky in a way similar to that of optical images.</a:t>
            </a:r>
          </a:p>
          <a:p>
            <a:pPr marL="649288" indent="-609600" eaLnBrk="1" hangingPunct="1"/>
            <a:r>
              <a:rPr lang="en-US" sz="2800">
                <a:latin typeface="Times New Roman" charset="0"/>
                <a:ea typeface="ヒラギノ明朝 ProN W3" charset="0"/>
                <a:cs typeface="ヒラギノ明朝 ProN W3" charset="0"/>
              </a:rPr>
              <a:t>Strong and weak lensing provide very accurate mass maps of objects</a:t>
            </a:r>
          </a:p>
          <a:p>
            <a:pPr marL="649288" indent="-609600" eaLnBrk="1" hangingPunct="1"/>
            <a:r>
              <a:rPr lang="en-US" sz="2800">
                <a:latin typeface="Times New Roman" charset="0"/>
                <a:ea typeface="ヒラギノ明朝 ProN W3" charset="0"/>
                <a:cs typeface="ヒラギノ明朝 ProN W3" charset="0"/>
              </a:rPr>
              <a:t>In most cases much more mass is detected than what is visible, providing independent evidence (very important) for dark matter</a:t>
            </a:r>
          </a:p>
          <a:p>
            <a:pPr marL="649288" indent="-609600" eaLnBrk="1" hangingPunct="1"/>
            <a:r>
              <a:rPr lang="en-US" sz="2800">
                <a:latin typeface="Times New Roman" charset="0"/>
                <a:ea typeface="ヒラギノ明朝 ProN W3" charset="0"/>
                <a:cs typeface="ヒラギノ明朝 ProN W3" charset="0"/>
              </a:rPr>
              <a:t>Dark halos have been shown by gravitational lensing to extend for 100s of kpc outside galaxies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Gravitational lensing. Measuring the Hubble constant</a:t>
            </a:r>
            <a:endParaRPr lang="en-US" sz="4000" b="1">
              <a:solidFill>
                <a:srgbClr val="FF3300"/>
              </a:solidFill>
              <a:latin typeface="Times New Roman" charset="0"/>
              <a:ea typeface="ヒラギノ明朝 ProN W6" charset="0"/>
              <a:cs typeface="ヒラギノ明朝 ProN W6" charset="0"/>
            </a:endParaRPr>
          </a:p>
        </p:txBody>
      </p:sp>
      <p:sp>
        <p:nvSpPr>
          <p:cNvPr id="16386" name="Rectangle 2"/>
          <p:cNvSpPr>
            <a:spLocks noGrp="1" noChangeArrowheads="1"/>
          </p:cNvSpPr>
          <p:nvPr>
            <p:ph type="body" idx="1"/>
          </p:nvPr>
        </p:nvSpPr>
        <p:spPr/>
        <p:txBody>
          <a:bodyPr rIns="81279"/>
          <a:lstStyle/>
          <a:p>
            <a:pPr marL="649288" indent="-609600" eaLnBrk="1" hangingPunct="1"/>
            <a:r>
              <a:rPr lang="en-US">
                <a:latin typeface="Times New Roman" charset="0"/>
                <a:ea typeface="ヒラギノ明朝 ProN W3" charset="0"/>
                <a:cs typeface="ヒラギノ明朝 ProN W3" charset="0"/>
              </a:rPr>
              <a:t>Gravitational fields not only bend light, but they also </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slow</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 down time</a:t>
            </a:r>
          </a:p>
          <a:p>
            <a:pPr marL="649288" indent="-609600" eaLnBrk="1" hangingPunct="1"/>
            <a:r>
              <a:rPr lang="en-US">
                <a:latin typeface="Times New Roman" charset="0"/>
                <a:ea typeface="ヒラギノ明朝 ProN W3" charset="0"/>
                <a:cs typeface="ヒラギノ明朝 ProN W3" charset="0"/>
              </a:rPr>
              <a:t>For this reason as light travels close to a lens it takes longer than it should in normal geometry</a:t>
            </a:r>
          </a:p>
          <a:p>
            <a:pPr marL="649288" indent="-609600" eaLnBrk="1" hangingPunct="1"/>
            <a:r>
              <a:rPr lang="en-US">
                <a:latin typeface="Times New Roman" charset="0"/>
                <a:ea typeface="ヒラギノ明朝 ProN W3" charset="0"/>
                <a:cs typeface="ヒラギノ明朝 ProN W3" charset="0"/>
              </a:rPr>
              <a:t>We can use this effect to measure the Hubble constant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Gravitational lensing. Measuring the Hubble constant. How does it work?</a:t>
            </a:r>
            <a:endParaRPr lang="en-US" sz="4000" b="1">
              <a:solidFill>
                <a:srgbClr val="FF3300"/>
              </a:solidFill>
              <a:latin typeface="Times New Roman" charset="0"/>
              <a:ea typeface="ヒラギノ明朝 ProN W6" charset="0"/>
              <a:cs typeface="ヒラギノ明朝 ProN W6" charset="0"/>
            </a:endParaRPr>
          </a:p>
        </p:txBody>
      </p:sp>
      <p:sp>
        <p:nvSpPr>
          <p:cNvPr id="17410"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80000"/>
              </a:lnSpc>
            </a:pPr>
            <a:r>
              <a:rPr lang="en-US" sz="2000" dirty="0">
                <a:latin typeface="Times New Roman" charset="0"/>
                <a:ea typeface="ヒラギノ明朝 ProN W3" charset="0"/>
                <a:cs typeface="ヒラギノ明朝 ProN W3" charset="0"/>
              </a:rPr>
              <a:t>The source is variable (e.g. goes off at a precise point in time)</a:t>
            </a:r>
          </a:p>
          <a:p>
            <a:pPr marL="649288" indent="-609600" eaLnBrk="1" hangingPunct="1">
              <a:lnSpc>
                <a:spcPct val="80000"/>
              </a:lnSpc>
            </a:pPr>
            <a:r>
              <a:rPr lang="en-US" sz="2000" dirty="0">
                <a:latin typeface="Times New Roman" charset="0"/>
                <a:ea typeface="ヒラギノ明朝 ProN W3" charset="0"/>
                <a:cs typeface="ヒラギノ明朝 ProN W3" charset="0"/>
              </a:rPr>
              <a:t>You will see one image appear after the other</a:t>
            </a:r>
          </a:p>
          <a:p>
            <a:pPr marL="649288" indent="-609600" eaLnBrk="1" hangingPunct="1">
              <a:lnSpc>
                <a:spcPct val="80000"/>
              </a:lnSpc>
            </a:pPr>
            <a:r>
              <a:rPr lang="en-US" sz="2000" dirty="0">
                <a:latin typeface="Times New Roman" charset="0"/>
                <a:ea typeface="ヒラギノ明朝 ProN W3" charset="0"/>
                <a:cs typeface="ヒラギノ明朝 ProN W3" charset="0"/>
              </a:rPr>
              <a:t>Since we know the speed of light, the time delay measures the different optical </a:t>
            </a:r>
            <a:r>
              <a:rPr lang="en-US" sz="2000" dirty="0" err="1">
                <a:latin typeface="Times New Roman" charset="0"/>
                <a:ea typeface="ヒラギノ明朝 ProN W3" charset="0"/>
                <a:cs typeface="ヒラギノ明朝 ProN W3" charset="0"/>
              </a:rPr>
              <a:t>path+gravity</a:t>
            </a:r>
            <a:endParaRPr lang="en-US" sz="2000" dirty="0">
              <a:latin typeface="Times New Roman" charset="0"/>
              <a:ea typeface="ヒラギノ明朝 ProN W3" charset="0"/>
              <a:cs typeface="ヒラギノ明朝 ProN W3" charset="0"/>
            </a:endParaRPr>
          </a:p>
          <a:p>
            <a:pPr marL="649288" indent="-609600" eaLnBrk="1" hangingPunct="1">
              <a:lnSpc>
                <a:spcPct val="80000"/>
              </a:lnSpc>
            </a:pPr>
            <a:r>
              <a:rPr lang="en-US" sz="2000" dirty="0">
                <a:latin typeface="Times New Roman" charset="0"/>
                <a:ea typeface="ヒラギノ明朝 ProN W3" charset="0"/>
                <a:cs typeface="ヒラギノ明朝 ProN W3" charset="0"/>
              </a:rPr>
              <a:t>From that we can infer the size of the system and we have a standard ruler!</a:t>
            </a:r>
          </a:p>
          <a:p>
            <a:pPr marL="649288" indent="-609600" eaLnBrk="1" hangingPunct="1">
              <a:lnSpc>
                <a:spcPct val="80000"/>
              </a:lnSpc>
            </a:pPr>
            <a:r>
              <a:rPr lang="en-US" sz="2000" dirty="0">
                <a:latin typeface="Times New Roman" charset="0"/>
                <a:ea typeface="ヒラギノ明朝 ProN W3" charset="0"/>
                <a:cs typeface="ヒラギノ明朝 ProN W3" charset="0"/>
              </a:rPr>
              <a:t>Time delays values </a:t>
            </a:r>
            <a:r>
              <a:rPr lang="en-US" sz="2000" dirty="0" smtClean="0">
                <a:latin typeface="Times New Roman" charset="0"/>
                <a:ea typeface="ヒラギノ明朝 ProN W3" charset="0"/>
                <a:cs typeface="ヒラギノ明朝 ProN W3" charset="0"/>
              </a:rPr>
              <a:t>agree </a:t>
            </a:r>
            <a:r>
              <a:rPr lang="en-US" sz="2000" dirty="0">
                <a:latin typeface="Times New Roman" charset="0"/>
                <a:ea typeface="ヒラギノ明朝 ProN W3" charset="0"/>
                <a:cs typeface="ヒラギノ明朝 ProN W3" charset="0"/>
              </a:rPr>
              <a:t>with standard </a:t>
            </a:r>
            <a:r>
              <a:rPr lang="en-US" sz="2000" dirty="0" smtClean="0">
                <a:latin typeface="Times New Roman" charset="0"/>
                <a:ea typeface="ヒラギノ明朝 ProN W3" charset="0"/>
                <a:cs typeface="ヒラギノ明朝 ProN W3" charset="0"/>
              </a:rPr>
              <a:t>measurements and can potentially achieve sub 1% precision</a:t>
            </a:r>
            <a:endParaRPr lang="en-US" sz="2000" dirty="0">
              <a:latin typeface="Times New Roman" charset="0"/>
              <a:ea typeface="ヒラギノ明朝 ProN W3" charset="0"/>
              <a:cs typeface="ヒラギノ明朝 ProN W3" charset="0"/>
            </a:endParaRPr>
          </a:p>
        </p:txBody>
      </p:sp>
      <p:pic>
        <p:nvPicPr>
          <p:cNvPr id="2867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3088"/>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Gravitational lensing. Detecting substructure..</a:t>
            </a:r>
            <a:endParaRPr lang="en-US" sz="4000" b="1">
              <a:solidFill>
                <a:srgbClr val="FF3300"/>
              </a:solidFill>
              <a:latin typeface="Times New Roman" charset="0"/>
              <a:ea typeface="ヒラギノ明朝 ProN W6" charset="0"/>
              <a:cs typeface="ヒラギノ明朝 ProN W6" charset="0"/>
            </a:endParaRPr>
          </a:p>
        </p:txBody>
      </p:sp>
      <p:sp>
        <p:nvSpPr>
          <p:cNvPr id="18434"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80000"/>
              </a:lnSpc>
            </a:pPr>
            <a:r>
              <a:rPr lang="en-US" sz="2400">
                <a:latin typeface="Times New Roman" charset="0"/>
                <a:ea typeface="ヒラギノ明朝 ProN W3" charset="0"/>
                <a:cs typeface="ヒラギノ明朝 ProN W3" charset="0"/>
              </a:rPr>
              <a:t>Do you remember the substructure problem?</a:t>
            </a:r>
          </a:p>
          <a:p>
            <a:pPr marL="649288" indent="-609600" eaLnBrk="1" hangingPunct="1">
              <a:lnSpc>
                <a:spcPct val="80000"/>
              </a:lnSpc>
            </a:pPr>
            <a:r>
              <a:rPr lang="en-US" sz="2400">
                <a:latin typeface="Times New Roman" charset="0"/>
                <a:ea typeface="ヒラギノ明朝 ProN W3" charset="0"/>
                <a:cs typeface="ヒラギノ明朝 ProN W3" charset="0"/>
              </a:rPr>
              <a:t>Two alternatives:</a:t>
            </a:r>
          </a:p>
          <a:p>
            <a:pPr marL="649288" indent="-609600" eaLnBrk="1" hangingPunct="1">
              <a:lnSpc>
                <a:spcPct val="80000"/>
              </a:lnSpc>
            </a:pPr>
            <a:r>
              <a:rPr lang="en-US" sz="2400">
                <a:latin typeface="Times New Roman" charset="0"/>
                <a:ea typeface="ヒラギノ明朝 ProN W3" charset="0"/>
                <a:cs typeface="ヒラギノ明朝 ProN W3" charset="0"/>
              </a:rPr>
              <a:t>1) Cosmological model is wrong</a:t>
            </a:r>
          </a:p>
          <a:p>
            <a:pPr marL="649288" indent="-609600" eaLnBrk="1" hangingPunct="1">
              <a:lnSpc>
                <a:spcPct val="80000"/>
              </a:lnSpc>
            </a:pPr>
            <a:r>
              <a:rPr lang="en-US" sz="2400">
                <a:latin typeface="Times New Roman" charset="0"/>
                <a:ea typeface="ヒラギノ明朝 ProN W3" charset="0"/>
                <a:cs typeface="ヒラギノ明朝 ProN W3" charset="0"/>
              </a:rPr>
              <a:t>2) Satellites are present but not visible</a:t>
            </a:r>
          </a:p>
          <a:p>
            <a:pPr marL="649288" indent="-609600" eaLnBrk="1" hangingPunct="1">
              <a:lnSpc>
                <a:spcPct val="80000"/>
              </a:lnSpc>
            </a:pPr>
            <a:r>
              <a:rPr lang="en-US" sz="2400">
                <a:latin typeface="Times New Roman" charset="0"/>
                <a:ea typeface="ヒラギノ明朝 ProN W3" charset="0"/>
                <a:cs typeface="ヒラギノ明朝 ProN W3" charset="0"/>
              </a:rPr>
              <a:t>Lensing can detect them through their effects on multiple images.. There have been claims that this has been detected.. The jury is still out..</a:t>
            </a:r>
          </a:p>
        </p:txBody>
      </p:sp>
      <p:pic>
        <p:nvPicPr>
          <p:cNvPr id="2970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613" y="1600200"/>
            <a:ext cx="22637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Summary 2. Other applications of lensing</a:t>
            </a:r>
            <a:endParaRPr lang="en-US" sz="4000" b="1">
              <a:solidFill>
                <a:srgbClr val="FF3300"/>
              </a:solidFill>
              <a:latin typeface="Times New Roman" charset="0"/>
              <a:ea typeface="ヒラギノ明朝 ProN W6" charset="0"/>
              <a:cs typeface="ヒラギノ明朝 ProN W6" charset="0"/>
            </a:endParaRPr>
          </a:p>
        </p:txBody>
      </p:sp>
      <p:sp>
        <p:nvSpPr>
          <p:cNvPr id="19458" name="Rectangle 2"/>
          <p:cNvSpPr>
            <a:spLocks noGrp="1" noChangeArrowheads="1"/>
          </p:cNvSpPr>
          <p:nvPr>
            <p:ph type="body" idx="1"/>
          </p:nvPr>
        </p:nvSpPr>
        <p:spPr/>
        <p:txBody>
          <a:bodyPr rIns="81279"/>
          <a:lstStyle/>
          <a:p>
            <a:pPr marL="649288" indent="-609600" eaLnBrk="1" hangingPunct="1"/>
            <a:r>
              <a:rPr lang="en-US">
                <a:latin typeface="Times New Roman" charset="0"/>
                <a:ea typeface="ヒラギノ明朝 ProN W3" charset="0"/>
                <a:cs typeface="ヒラギノ明朝 ProN W3" charset="0"/>
              </a:rPr>
              <a:t>Gravitational lensing is a way to measure mass in the universe directly.</a:t>
            </a:r>
          </a:p>
          <a:p>
            <a:pPr marL="649288" indent="-609600" eaLnBrk="1" hangingPunct="1"/>
            <a:r>
              <a:rPr lang="en-US">
                <a:latin typeface="Times New Roman" charset="0"/>
                <a:ea typeface="ヒラギノ明朝 ProN W3" charset="0"/>
                <a:cs typeface="ヒラギノ明朝 ProN W3" charset="0"/>
              </a:rPr>
              <a:t> Using gravity to make measurements provides us with a different and independent point of view, that is essential to validate/falsify competing models</a:t>
            </a:r>
          </a:p>
          <a:p>
            <a:pPr marL="649288" indent="-609600" eaLnBrk="1" hangingPunct="1"/>
            <a:r>
              <a:rPr lang="en-US">
                <a:latin typeface="Times New Roman" charset="0"/>
                <a:ea typeface="ヒラギノ明朝 ProN W3" charset="0"/>
                <a:cs typeface="ヒラギノ明朝 ProN W3" charset="0"/>
              </a:rPr>
              <a:t>This is the essence of the scientific approach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Or what is </a:t>
            </a:r>
            <a:r>
              <a:rPr lang="ja-JP" altLang="en-US" sz="4000" b="1">
                <a:solidFill>
                  <a:srgbClr val="FF3300"/>
                </a:solidFill>
                <a:latin typeface="Times New Roman" charset="0"/>
                <a:ea typeface="ヒラギノ明朝 ProN W3" charset="0"/>
                <a:cs typeface="ヒラギノ明朝 ProN W3" charset="0"/>
              </a:rPr>
              <a:t>“</a:t>
            </a:r>
            <a:r>
              <a:rPr lang="en-US" sz="4000" b="1">
                <a:solidFill>
                  <a:srgbClr val="FF3300"/>
                </a:solidFill>
                <a:latin typeface="Times New Roman" charset="0"/>
                <a:ea typeface="ヒラギノ明朝 ProN W3" charset="0"/>
                <a:cs typeface="ヒラギノ明朝 ProN W3" charset="0"/>
              </a:rPr>
              <a:t>normal</a:t>
            </a:r>
            <a:r>
              <a:rPr lang="ja-JP" altLang="en-US" sz="4000" b="1">
                <a:solidFill>
                  <a:srgbClr val="FF3300"/>
                </a:solidFill>
                <a:latin typeface="Times New Roman" charset="0"/>
                <a:ea typeface="ヒラギノ明朝 ProN W3" charset="0"/>
                <a:cs typeface="ヒラギノ明朝 ProN W3" charset="0"/>
              </a:rPr>
              <a:t>”</a:t>
            </a:r>
            <a:r>
              <a:rPr lang="en-US" sz="4000" b="1">
                <a:solidFill>
                  <a:srgbClr val="FF3300"/>
                </a:solidFill>
                <a:latin typeface="Times New Roman" charset="0"/>
                <a:ea typeface="ヒラギノ明朝 ProN W3" charset="0"/>
                <a:cs typeface="ヒラギノ明朝 ProN W3" charset="0"/>
              </a:rPr>
              <a:t> matter</a:t>
            </a:r>
            <a:endParaRPr lang="en-US" sz="4000" b="1">
              <a:solidFill>
                <a:srgbClr val="FF3300"/>
              </a:solidFill>
              <a:latin typeface="Times New Roman" charset="0"/>
              <a:ea typeface="ヒラギノ明朝 ProN W6" charset="0"/>
              <a:cs typeface="ヒラギノ明朝 ProN W6" charset="0"/>
            </a:endParaRPr>
          </a:p>
        </p:txBody>
      </p:sp>
      <p:sp>
        <p:nvSpPr>
          <p:cNvPr id="20482" name="Rectangle 2"/>
          <p:cNvSpPr>
            <a:spLocks noGrp="1" noChangeArrowheads="1"/>
          </p:cNvSpPr>
          <p:nvPr>
            <p:ph type="body" idx="1"/>
          </p:nvPr>
        </p:nvSpPr>
        <p:spPr>
          <a:xfrm>
            <a:off x="457200" y="1600200"/>
            <a:ext cx="4495800" cy="5257800"/>
          </a:xfrm>
        </p:spPr>
        <p:txBody>
          <a:bodyPr rIns="81279"/>
          <a:lstStyle/>
          <a:p>
            <a:pPr marL="649288" indent="-609600" eaLnBrk="1" hangingPunct="1">
              <a:lnSpc>
                <a:spcPct val="90000"/>
              </a:lnSpc>
            </a:pPr>
            <a:r>
              <a:rPr lang="en-US" sz="2400">
                <a:latin typeface="Times New Roman" charset="0"/>
                <a:ea typeface="ヒラギノ明朝 ProN W3" charset="0"/>
                <a:cs typeface="ヒラギノ明朝 ProN W3" charset="0"/>
              </a:rPr>
              <a:t>Ordinary matter is made for the most part of protons and neutrons, i.e. quarks up and down.</a:t>
            </a:r>
          </a:p>
          <a:p>
            <a:pPr marL="649288" indent="-609600" eaLnBrk="1" hangingPunct="1">
              <a:lnSpc>
                <a:spcPct val="90000"/>
              </a:lnSpc>
            </a:pPr>
            <a:r>
              <a:rPr lang="en-US" sz="2400">
                <a:latin typeface="Times New Roman" charset="0"/>
                <a:ea typeface="ヒラギノ明朝 ProN W3" charset="0"/>
                <a:cs typeface="ヒラギノ明朝 ProN W3" charset="0"/>
              </a:rPr>
              <a:t>For this reason we refer  to ordinary matter as baryonic matter</a:t>
            </a:r>
          </a:p>
          <a:p>
            <a:pPr marL="649288" indent="-609600" eaLnBrk="1" hangingPunct="1">
              <a:lnSpc>
                <a:spcPct val="90000"/>
              </a:lnSpc>
            </a:pPr>
            <a:r>
              <a:rPr lang="en-US" sz="2400">
                <a:latin typeface="Times New Roman" charset="0"/>
                <a:ea typeface="ヒラギノ明朝 ProN W3" charset="0"/>
                <a:cs typeface="ヒラギノ明朝 ProN W3" charset="0"/>
              </a:rPr>
              <a:t>Neutrinos should not have mass in the standard model, but if they do, they could explain at least part of dark matter</a:t>
            </a:r>
          </a:p>
        </p:txBody>
      </p:sp>
      <p:pic>
        <p:nvPicPr>
          <p:cNvPr id="3174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976438"/>
            <a:ext cx="304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Previously.. On Astro-2</a:t>
            </a:r>
            <a:endParaRPr lang="en-US" b="1">
              <a:solidFill>
                <a:srgbClr val="FF3300"/>
              </a:solidFill>
              <a:latin typeface="Times New Roman" charset="0"/>
              <a:ea typeface="ヒラギノ明朝 ProN W6" charset="0"/>
              <a:cs typeface="ヒラギノ明朝 ProN W6" charset="0"/>
            </a:endParaRPr>
          </a:p>
        </p:txBody>
      </p:sp>
      <p:sp>
        <p:nvSpPr>
          <p:cNvPr id="3074" name="Rectangle 2"/>
          <p:cNvSpPr>
            <a:spLocks noGrp="1" noChangeArrowheads="1"/>
          </p:cNvSpPr>
          <p:nvPr>
            <p:ph type="body" idx="1"/>
          </p:nvPr>
        </p:nvSpPr>
        <p:spPr/>
        <p:txBody>
          <a:bodyPr rIns="81279"/>
          <a:lstStyle/>
          <a:p>
            <a:pPr eaLnBrk="1" hangingPunct="1">
              <a:lnSpc>
                <a:spcPct val="90000"/>
              </a:lnSpc>
            </a:pPr>
            <a:r>
              <a:rPr lang="en-US">
                <a:latin typeface="Times New Roman" charset="0"/>
                <a:ea typeface="ヒラギノ明朝 ProN W3" charset="0"/>
                <a:cs typeface="ヒラギノ明朝 ProN W3" charset="0"/>
              </a:rPr>
              <a:t>Galaxies do not live in isolation but in larger structures, called groups, clusters, or superclusters</a:t>
            </a:r>
          </a:p>
          <a:p>
            <a:pPr eaLnBrk="1" hangingPunct="1">
              <a:lnSpc>
                <a:spcPct val="90000"/>
              </a:lnSpc>
            </a:pPr>
            <a:r>
              <a:rPr lang="en-US">
                <a:latin typeface="Times New Roman" charset="0"/>
                <a:ea typeface="ヒラギノ明朝 ProN W3" charset="0"/>
                <a:cs typeface="ヒラギノ明朝 ProN W3" charset="0"/>
              </a:rPr>
              <a:t>This is called the large scale structure of the universe</a:t>
            </a:r>
          </a:p>
          <a:p>
            <a:pPr eaLnBrk="1" hangingPunct="1">
              <a:lnSpc>
                <a:spcPct val="90000"/>
              </a:lnSpc>
            </a:pPr>
            <a:r>
              <a:rPr lang="en-US">
                <a:latin typeface="Times New Roman" charset="0"/>
                <a:ea typeface="ヒラギノ明朝 ProN W3" charset="0"/>
                <a:cs typeface="ヒラギノ明朝 ProN W3" charset="0"/>
              </a:rPr>
              <a:t>The morphological mix depends on local density! Ellipticals live in high density regions like clusters, spirals in low density regions (the so-called </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field</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is dark matter?</a:t>
            </a:r>
            <a:endParaRPr lang="en-US" b="1">
              <a:solidFill>
                <a:srgbClr val="FF3300"/>
              </a:solidFill>
              <a:latin typeface="Times New Roman" charset="0"/>
              <a:ea typeface="ヒラギノ明朝 ProN W6" charset="0"/>
              <a:cs typeface="ヒラギノ明朝 ProN W6" charset="0"/>
            </a:endParaRPr>
          </a:p>
        </p:txBody>
      </p:sp>
      <p:sp>
        <p:nvSpPr>
          <p:cNvPr id="21506" name="Rectangle 2"/>
          <p:cNvSpPr>
            <a:spLocks noGrp="1" noChangeArrowheads="1"/>
          </p:cNvSpPr>
          <p:nvPr>
            <p:ph type="body" idx="1"/>
          </p:nvPr>
        </p:nvSpPr>
        <p:spPr>
          <a:xfrm>
            <a:off x="457200" y="1600200"/>
            <a:ext cx="3505200" cy="5257800"/>
          </a:xfrm>
        </p:spPr>
        <p:txBody>
          <a:bodyPr rIns="81279"/>
          <a:lstStyle/>
          <a:p>
            <a:pPr marL="649288" indent="-609600" eaLnBrk="1" hangingPunct="1">
              <a:lnSpc>
                <a:spcPct val="90000"/>
              </a:lnSpc>
            </a:pPr>
            <a:r>
              <a:rPr lang="en-US" sz="2800">
                <a:latin typeface="Times New Roman" charset="0"/>
                <a:ea typeface="ヒラギノ明朝 ProN W3" charset="0"/>
                <a:cs typeface="ヒラギノ明朝 ProN W3" charset="0"/>
              </a:rPr>
              <a:t>What is this dark matter?</a:t>
            </a:r>
          </a:p>
          <a:p>
            <a:pPr marL="649288" indent="-609600" eaLnBrk="1" hangingPunct="1">
              <a:lnSpc>
                <a:spcPct val="90000"/>
              </a:lnSpc>
            </a:pPr>
            <a:r>
              <a:rPr lang="en-US" sz="2800">
                <a:latin typeface="Times New Roman" charset="0"/>
                <a:ea typeface="ヒラギノ明朝 ProN W3" charset="0"/>
                <a:cs typeface="ヒラギノ明朝 ProN W3" charset="0"/>
              </a:rPr>
              <a:t>First of all, can it be that we are just not seeing all the ordinary matter that there is?</a:t>
            </a:r>
          </a:p>
          <a:p>
            <a:pPr marL="649288" indent="-609600" eaLnBrk="1" hangingPunct="1">
              <a:lnSpc>
                <a:spcPct val="90000"/>
              </a:lnSpc>
            </a:pPr>
            <a:r>
              <a:rPr lang="en-US" sz="2800">
                <a:latin typeface="Times New Roman" charset="0"/>
                <a:ea typeface="ヒラギノ明朝 ProN W3" charset="0"/>
                <a:cs typeface="ヒラギノ明朝 ProN W3" charset="0"/>
              </a:rPr>
              <a:t>Perhaps dark matter is just baryons in the hiding….</a:t>
            </a:r>
          </a:p>
        </p:txBody>
      </p:sp>
      <p:pic>
        <p:nvPicPr>
          <p:cNvPr id="3277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437832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Searching for baryonic dark matter</a:t>
            </a:r>
            <a:endParaRPr lang="en-US" sz="4000" b="1">
              <a:solidFill>
                <a:srgbClr val="FF3300"/>
              </a:solidFill>
              <a:latin typeface="Times New Roman" charset="0"/>
              <a:ea typeface="ヒラギノ明朝 ProN W6" charset="0"/>
              <a:cs typeface="ヒラギノ明朝 ProN W6" charset="0"/>
            </a:endParaRPr>
          </a:p>
        </p:txBody>
      </p:sp>
      <p:sp>
        <p:nvSpPr>
          <p:cNvPr id="22530" name="Rectangle 2"/>
          <p:cNvSpPr>
            <a:spLocks noGrp="1" noChangeArrowheads="1"/>
          </p:cNvSpPr>
          <p:nvPr>
            <p:ph type="body" idx="1"/>
          </p:nvPr>
        </p:nvSpPr>
        <p:spPr>
          <a:xfrm>
            <a:off x="457200" y="1600200"/>
            <a:ext cx="4495800" cy="5257800"/>
          </a:xfrm>
        </p:spPr>
        <p:txBody>
          <a:bodyPr rIns="81279"/>
          <a:lstStyle/>
          <a:p>
            <a:pPr marL="649288" indent="-609600" eaLnBrk="1" hangingPunct="1">
              <a:lnSpc>
                <a:spcPct val="90000"/>
              </a:lnSpc>
            </a:pPr>
            <a:r>
              <a:rPr lang="en-US" sz="2800">
                <a:latin typeface="Times New Roman" charset="0"/>
                <a:ea typeface="ヒラギノ明朝 ProN W3" charset="0"/>
                <a:cs typeface="ヒラギノ明朝 ProN W3" charset="0"/>
              </a:rPr>
              <a:t>The first thing to look for (Ocam</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s razor) is baryonic dark matter </a:t>
            </a:r>
          </a:p>
          <a:p>
            <a:pPr marL="649288" indent="-609600" eaLnBrk="1" hangingPunct="1">
              <a:lnSpc>
                <a:spcPct val="90000"/>
              </a:lnSpc>
            </a:pPr>
            <a:r>
              <a:rPr lang="en-US" sz="2800">
                <a:latin typeface="Times New Roman" charset="0"/>
                <a:ea typeface="ヒラギノ明朝 ProN W3" charset="0"/>
                <a:cs typeface="ヒラギノ明朝 ProN W3" charset="0"/>
              </a:rPr>
              <a:t>This would require no change in the standard model</a:t>
            </a:r>
          </a:p>
          <a:p>
            <a:pPr marL="649288" indent="-609600" eaLnBrk="1" hangingPunct="1">
              <a:lnSpc>
                <a:spcPct val="90000"/>
              </a:lnSpc>
            </a:pPr>
            <a:r>
              <a:rPr lang="en-US" sz="2800">
                <a:latin typeface="Times New Roman" charset="0"/>
                <a:ea typeface="ヒラギノ明朝 ProN W3" charset="0"/>
                <a:cs typeface="ヒラギノ明朝 ProN W3" charset="0"/>
              </a:rPr>
              <a:t>One example of previously dark matter that was discovered with X-rays is hot gas in clusters</a:t>
            </a:r>
          </a:p>
        </p:txBody>
      </p:sp>
      <p:pic>
        <p:nvPicPr>
          <p:cNvPr id="3379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4038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Baryonic dark matter</a:t>
            </a:r>
            <a:endParaRPr lang="en-US" sz="4000" b="1">
              <a:solidFill>
                <a:srgbClr val="FF3300"/>
              </a:solidFill>
              <a:latin typeface="Times New Roman" charset="0"/>
              <a:ea typeface="ヒラギノ明朝 ProN W6" charset="0"/>
              <a:cs typeface="ヒラギノ明朝 ProN W6" charset="0"/>
            </a:endParaRPr>
          </a:p>
        </p:txBody>
      </p:sp>
      <p:sp>
        <p:nvSpPr>
          <p:cNvPr id="23554" name="Rectangle 2"/>
          <p:cNvSpPr>
            <a:spLocks noGrp="1" noChangeArrowheads="1"/>
          </p:cNvSpPr>
          <p:nvPr>
            <p:ph type="body" idx="1"/>
          </p:nvPr>
        </p:nvSpPr>
        <p:spPr/>
        <p:txBody>
          <a:bodyPr rIns="81279"/>
          <a:lstStyle/>
          <a:p>
            <a:pPr marL="649288" indent="-609600" eaLnBrk="1" hangingPunct="1">
              <a:lnSpc>
                <a:spcPct val="90000"/>
              </a:lnSpc>
            </a:pPr>
            <a:r>
              <a:rPr lang="en-US">
                <a:latin typeface="Times New Roman" charset="0"/>
                <a:ea typeface="ヒラギノ明朝 ProN W3" charset="0"/>
                <a:cs typeface="ヒラギノ明朝 ProN W3" charset="0"/>
              </a:rPr>
              <a:t>Baryons interact with light </a:t>
            </a:r>
          </a:p>
          <a:p>
            <a:pPr marL="649288" indent="-609600" eaLnBrk="1" hangingPunct="1">
              <a:lnSpc>
                <a:spcPct val="90000"/>
              </a:lnSpc>
            </a:pPr>
            <a:r>
              <a:rPr lang="en-US">
                <a:latin typeface="Times New Roman" charset="0"/>
                <a:ea typeface="ヒラギノ明朝 ProN W3" charset="0"/>
                <a:cs typeface="ヒラギノ明朝 ProN W3" charset="0"/>
              </a:rPr>
              <a:t>It is difficult (impossible) to hide baryons in gaseous form since they emit absorb light to a level that we can detect</a:t>
            </a:r>
          </a:p>
          <a:p>
            <a:pPr marL="649288" indent="-609600" eaLnBrk="1" hangingPunct="1">
              <a:lnSpc>
                <a:spcPct val="90000"/>
              </a:lnSpc>
            </a:pPr>
            <a:r>
              <a:rPr lang="en-US">
                <a:latin typeface="Times New Roman" charset="0"/>
                <a:ea typeface="ヒラギノ明朝 ProN W3" charset="0"/>
                <a:cs typeface="ヒラギノ明朝 ProN W3" charset="0"/>
              </a:rPr>
              <a:t>The only places that dark matter could hide in are dark compact objects, like white dwarfs, neutron stars, brown dwarfs, or black holes. Collectively they are called MACHOs (massive compact halo objects)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White Dwarfs &amp; Neutron stars</a:t>
            </a:r>
            <a:endParaRPr lang="en-US" sz="4000" b="1">
              <a:solidFill>
                <a:srgbClr val="FF3300"/>
              </a:solidFill>
              <a:latin typeface="Times New Roman" charset="0"/>
              <a:ea typeface="ヒラギノ明朝 ProN W6" charset="0"/>
              <a:cs typeface="ヒラギノ明朝 ProN W6" charset="0"/>
            </a:endParaRPr>
          </a:p>
        </p:txBody>
      </p:sp>
      <p:sp>
        <p:nvSpPr>
          <p:cNvPr id="24578" name="Rectangle 2"/>
          <p:cNvSpPr>
            <a:spLocks noGrp="1" noChangeArrowheads="1"/>
          </p:cNvSpPr>
          <p:nvPr>
            <p:ph type="body" idx="1"/>
          </p:nvPr>
        </p:nvSpPr>
        <p:spPr>
          <a:xfrm>
            <a:off x="457200" y="1600200"/>
            <a:ext cx="8229600" cy="4419600"/>
          </a:xfrm>
        </p:spPr>
        <p:txBody>
          <a:bodyPr rIns="81279"/>
          <a:lstStyle/>
          <a:p>
            <a:pPr marL="649288" indent="-609600" eaLnBrk="1" hangingPunct="1"/>
            <a:r>
              <a:rPr lang="en-US" sz="2800">
                <a:latin typeface="Times New Roman" charset="0"/>
                <a:ea typeface="ヒラギノ明朝 ProN W3" charset="0"/>
                <a:cs typeface="ヒラギノ明朝 ProN W3" charset="0"/>
              </a:rPr>
              <a:t>Late evolutionary stages of massive stars (&gt; 1 solar mass)</a:t>
            </a:r>
          </a:p>
        </p:txBody>
      </p:sp>
      <p:pic>
        <p:nvPicPr>
          <p:cNvPr id="3584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627062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Brown dwarfs</a:t>
            </a:r>
            <a:endParaRPr lang="en-US" sz="4000" b="1">
              <a:solidFill>
                <a:srgbClr val="FF3300"/>
              </a:solidFill>
              <a:latin typeface="Times New Roman" charset="0"/>
              <a:ea typeface="ヒラギノ明朝 ProN W6" charset="0"/>
              <a:cs typeface="ヒラギノ明朝 ProN W6" charset="0"/>
            </a:endParaRPr>
          </a:p>
        </p:txBody>
      </p:sp>
      <p:sp>
        <p:nvSpPr>
          <p:cNvPr id="25602" name="Rectangle 2"/>
          <p:cNvSpPr>
            <a:spLocks noGrp="1" noChangeArrowheads="1"/>
          </p:cNvSpPr>
          <p:nvPr>
            <p:ph type="body" idx="1"/>
          </p:nvPr>
        </p:nvSpPr>
        <p:spPr>
          <a:xfrm>
            <a:off x="457200" y="1600200"/>
            <a:ext cx="8229600" cy="4419600"/>
          </a:xfrm>
        </p:spPr>
        <p:txBody>
          <a:bodyPr rIns="81279"/>
          <a:lstStyle/>
          <a:p>
            <a:pPr marL="649288" indent="-609600" eaLnBrk="1" hangingPunct="1"/>
            <a:r>
              <a:rPr lang="en-US" sz="2800">
                <a:latin typeface="Times New Roman" charset="0"/>
                <a:ea typeface="ヒラギノ明朝 ProN W3" charset="0"/>
                <a:cs typeface="ヒラギノ明朝 ProN W3" charset="0"/>
              </a:rPr>
              <a:t>Failed stars (&gt;12 Jupiter masses; &lt; 8% solar mass)</a:t>
            </a:r>
          </a:p>
        </p:txBody>
      </p:sp>
      <p:pic>
        <p:nvPicPr>
          <p:cNvPr id="3686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520065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Not enough in WD and BD</a:t>
            </a:r>
            <a:endParaRPr lang="en-US" sz="4000" b="1">
              <a:solidFill>
                <a:srgbClr val="FF3300"/>
              </a:solidFill>
              <a:latin typeface="Times New Roman" charset="0"/>
              <a:ea typeface="ヒラギノ明朝 ProN W6" charset="0"/>
              <a:cs typeface="ヒラギノ明朝 ProN W6" charset="0"/>
            </a:endParaRPr>
          </a:p>
        </p:txBody>
      </p:sp>
      <p:sp>
        <p:nvSpPr>
          <p:cNvPr id="26626" name="Rectangle 2"/>
          <p:cNvSpPr>
            <a:spLocks noGrp="1" noChangeArrowheads="1"/>
          </p:cNvSpPr>
          <p:nvPr>
            <p:ph type="body" idx="1"/>
          </p:nvPr>
        </p:nvSpPr>
        <p:spPr/>
        <p:txBody>
          <a:bodyPr rIns="81279"/>
          <a:lstStyle/>
          <a:p>
            <a:pPr marL="649288" indent="-609600" eaLnBrk="1" hangingPunct="1"/>
            <a:r>
              <a:rPr lang="en-US">
                <a:latin typeface="Times New Roman" charset="0"/>
                <a:ea typeface="ヒラギノ明朝 ProN W3" charset="0"/>
                <a:cs typeface="ヒラギノ明朝 ProN W3" charset="0"/>
              </a:rPr>
              <a:t>White dwarfs and brown dwarfs emit some form of light and therefore can be detected with sufficient patience</a:t>
            </a:r>
          </a:p>
          <a:p>
            <a:pPr marL="649288" indent="-609600" eaLnBrk="1" hangingPunct="1"/>
            <a:r>
              <a:rPr lang="en-US">
                <a:latin typeface="Times New Roman" charset="0"/>
                <a:ea typeface="ヒラギノ明朝 ProN W3" charset="0"/>
                <a:cs typeface="ヒラギノ明朝 ProN W3" charset="0"/>
              </a:rPr>
              <a:t>They do not seem enough to account for all the known dark matter, perhaps maybe up to 20% of the total mass of the Milky Way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Black holes</a:t>
            </a:r>
            <a:endParaRPr lang="en-US" sz="4000" b="1">
              <a:solidFill>
                <a:srgbClr val="FF3300"/>
              </a:solidFill>
              <a:latin typeface="Times New Roman" charset="0"/>
              <a:ea typeface="ヒラギノ明朝 ProN W6" charset="0"/>
              <a:cs typeface="ヒラギノ明朝 ProN W6" charset="0"/>
            </a:endParaRPr>
          </a:p>
        </p:txBody>
      </p:sp>
      <p:sp>
        <p:nvSpPr>
          <p:cNvPr id="27650" name="Rectangle 2"/>
          <p:cNvSpPr>
            <a:spLocks noGrp="1" noChangeArrowheads="1"/>
          </p:cNvSpPr>
          <p:nvPr>
            <p:ph type="body" idx="1"/>
          </p:nvPr>
        </p:nvSpPr>
        <p:spPr>
          <a:xfrm>
            <a:off x="457200" y="1600200"/>
            <a:ext cx="4038600" cy="5257800"/>
          </a:xfrm>
        </p:spPr>
        <p:txBody>
          <a:bodyPr rIns="81279"/>
          <a:lstStyle/>
          <a:p>
            <a:pPr marL="649288" indent="-609600" eaLnBrk="1" hangingPunct="1"/>
            <a:r>
              <a:rPr lang="en-US" sz="2800">
                <a:latin typeface="Times New Roman" charset="0"/>
                <a:ea typeface="ヒラギノ明朝 ProN W3" charset="0"/>
                <a:cs typeface="ヒラギノ明朝 ProN W3" charset="0"/>
              </a:rPr>
              <a:t>Black holes are extremely compact:</a:t>
            </a:r>
          </a:p>
          <a:p>
            <a:pPr marL="649288" indent="-609600" eaLnBrk="1" hangingPunct="1"/>
            <a:r>
              <a:rPr lang="en-US" sz="2800">
                <a:latin typeface="Times New Roman" charset="0"/>
                <a:ea typeface="ヒラギノ明朝 ProN W3" charset="0"/>
                <a:cs typeface="ヒラギノ明朝 ProN W3" charset="0"/>
              </a:rPr>
              <a:t>If Earth was a black hole, I could hold it in my hand</a:t>
            </a:r>
          </a:p>
          <a:p>
            <a:pPr marL="649288" indent="-609600" eaLnBrk="1" hangingPunct="1"/>
            <a:r>
              <a:rPr lang="en-US" sz="2800">
                <a:latin typeface="Times New Roman" charset="0"/>
                <a:ea typeface="ヒラギノ明朝 ProN W3" charset="0"/>
                <a:cs typeface="ヒラギノ明朝 ProN W3" charset="0"/>
              </a:rPr>
              <a:t>They do not emit light, directly</a:t>
            </a:r>
          </a:p>
        </p:txBody>
      </p:sp>
      <p:pic>
        <p:nvPicPr>
          <p:cNvPr id="3891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8" y="2244725"/>
            <a:ext cx="33369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Not enough in NS and </a:t>
            </a:r>
            <a:r>
              <a:rPr lang="ja-JP" altLang="en-US" sz="4000" b="1">
                <a:solidFill>
                  <a:srgbClr val="FF3300"/>
                </a:solidFill>
                <a:latin typeface="Times New Roman" charset="0"/>
                <a:ea typeface="ヒラギノ明朝 ProN W3" charset="0"/>
                <a:cs typeface="ヒラギノ明朝 ProN W3" charset="0"/>
              </a:rPr>
              <a:t>“</a:t>
            </a:r>
            <a:r>
              <a:rPr lang="en-US" sz="4000" b="1">
                <a:solidFill>
                  <a:srgbClr val="FF3300"/>
                </a:solidFill>
                <a:latin typeface="Times New Roman" charset="0"/>
                <a:ea typeface="ヒラギノ明朝 ProN W3" charset="0"/>
                <a:cs typeface="ヒラギノ明朝 ProN W3" charset="0"/>
              </a:rPr>
              <a:t>normal</a:t>
            </a:r>
            <a:r>
              <a:rPr lang="ja-JP" altLang="en-US" sz="4000" b="1">
                <a:solidFill>
                  <a:srgbClr val="FF3300"/>
                </a:solidFill>
                <a:latin typeface="Times New Roman" charset="0"/>
                <a:ea typeface="ヒラギノ明朝 ProN W3" charset="0"/>
                <a:cs typeface="ヒラギノ明朝 ProN W3" charset="0"/>
              </a:rPr>
              <a:t>”</a:t>
            </a:r>
            <a:r>
              <a:rPr lang="en-US" sz="4000" b="1">
                <a:solidFill>
                  <a:srgbClr val="FF3300"/>
                </a:solidFill>
                <a:latin typeface="Times New Roman" charset="0"/>
                <a:ea typeface="ヒラギノ明朝 ProN W3" charset="0"/>
                <a:cs typeface="ヒラギノ明朝 ProN W3" charset="0"/>
              </a:rPr>
              <a:t> BH</a:t>
            </a:r>
            <a:endParaRPr lang="en-US" sz="4000" b="1">
              <a:solidFill>
                <a:srgbClr val="FF3300"/>
              </a:solidFill>
              <a:latin typeface="Times New Roman" charset="0"/>
              <a:ea typeface="ヒラギノ明朝 ProN W6" charset="0"/>
              <a:cs typeface="ヒラギノ明朝 ProN W6" charset="0"/>
            </a:endParaRPr>
          </a:p>
        </p:txBody>
      </p:sp>
      <p:sp>
        <p:nvSpPr>
          <p:cNvPr id="28674" name="Rectangle 2"/>
          <p:cNvSpPr>
            <a:spLocks noGrp="1" noChangeArrowheads="1"/>
          </p:cNvSpPr>
          <p:nvPr>
            <p:ph type="body" idx="1"/>
          </p:nvPr>
        </p:nvSpPr>
        <p:spPr/>
        <p:txBody>
          <a:bodyPr rIns="81279"/>
          <a:lstStyle/>
          <a:p>
            <a:pPr marL="649288" indent="-609600" eaLnBrk="1" hangingPunct="1"/>
            <a:r>
              <a:rPr lang="en-US" sz="2800">
                <a:latin typeface="Times New Roman" charset="0"/>
                <a:ea typeface="ヒラギノ明朝 ProN W3" charset="0"/>
                <a:cs typeface="ヒラギノ明朝 ProN W3" charset="0"/>
              </a:rPr>
              <a:t>Neutron stars and black holes are harder to detect (black holes can be detected indirectly. How?)</a:t>
            </a:r>
          </a:p>
          <a:p>
            <a:pPr marL="649288" indent="-609600" eaLnBrk="1" hangingPunct="1"/>
            <a:r>
              <a:rPr lang="en-US" sz="2800">
                <a:latin typeface="Times New Roman" charset="0"/>
                <a:ea typeface="ヒラギノ明朝 ProN W3" charset="0"/>
                <a:cs typeface="ヒラギノ明朝 ProN W3" charset="0"/>
              </a:rPr>
              <a:t>However, if they came from massive stars they should  have left behind massive amounts of light and heavy elements, which are not seen.</a:t>
            </a:r>
          </a:p>
          <a:p>
            <a:pPr marL="649288" indent="-609600" eaLnBrk="1" hangingPunct="1"/>
            <a:r>
              <a:rPr lang="en-US" sz="2800">
                <a:latin typeface="Times New Roman" charset="0"/>
                <a:ea typeface="ヒラギノ明朝 ProN W3" charset="0"/>
                <a:cs typeface="ヒラギノ明朝 ProN W3" charset="0"/>
              </a:rPr>
              <a:t>The only remaining possibility appears to be very massive black holes (100,000 solar masses) that are not efficient </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pollutants</a:t>
            </a:r>
            <a:r>
              <a:rPr lang="ja-JP" altLang="en-US" sz="2800">
                <a:latin typeface="Times New Roman" charset="0"/>
                <a:ea typeface="ヒラギノ明朝 ProN W3" charset="0"/>
                <a:cs typeface="ヒラギノ明朝 ProN W3" charset="0"/>
              </a:rPr>
              <a:t>”</a:t>
            </a:r>
            <a:endParaRPr lang="en-US" sz="2800">
              <a:latin typeface="Times New Roman" charset="0"/>
              <a:ea typeface="ヒラギノ明朝 ProN W3" charset="0"/>
              <a:cs typeface="ヒラギノ明朝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Microlensing…</a:t>
            </a:r>
            <a:endParaRPr lang="en-US" sz="4000" b="1">
              <a:solidFill>
                <a:srgbClr val="FF3300"/>
              </a:solidFill>
              <a:latin typeface="Times New Roman" charset="0"/>
              <a:ea typeface="ヒラギノ明朝 ProN W6" charset="0"/>
              <a:cs typeface="ヒラギノ明朝 ProN W6" charset="0"/>
            </a:endParaRPr>
          </a:p>
        </p:txBody>
      </p:sp>
      <p:sp>
        <p:nvSpPr>
          <p:cNvPr id="29698"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80000"/>
              </a:lnSpc>
            </a:pPr>
            <a:r>
              <a:rPr lang="en-US" sz="1800">
                <a:latin typeface="Times New Roman" charset="0"/>
                <a:ea typeface="ヒラギノ明朝 ProN W3" charset="0"/>
                <a:cs typeface="ヒラギノ明朝 ProN W3" charset="0"/>
              </a:rPr>
              <a:t>How can we detect NS and BH if they don</a:t>
            </a:r>
            <a:r>
              <a:rPr lang="ja-JP" altLang="en-US" sz="1800">
                <a:latin typeface="Times New Roman" charset="0"/>
                <a:ea typeface="ヒラギノ明朝 ProN W3" charset="0"/>
                <a:cs typeface="ヒラギノ明朝 ProN W3" charset="0"/>
              </a:rPr>
              <a:t>’</a:t>
            </a:r>
            <a:r>
              <a:rPr lang="en-US" sz="1800">
                <a:latin typeface="Times New Roman" charset="0"/>
                <a:ea typeface="ヒラギノ明朝 ProN W3" charset="0"/>
                <a:cs typeface="ヒラギノ明朝 ProN W3" charset="0"/>
              </a:rPr>
              <a:t>t shine (lensing!)</a:t>
            </a:r>
          </a:p>
          <a:p>
            <a:pPr marL="649288" indent="-609600" eaLnBrk="1" hangingPunct="1">
              <a:lnSpc>
                <a:spcPct val="80000"/>
              </a:lnSpc>
            </a:pPr>
            <a:r>
              <a:rPr lang="en-US" sz="1800">
                <a:latin typeface="Times New Roman" charset="0"/>
                <a:ea typeface="ヒラギノ明朝 ProN W3" charset="0"/>
                <a:cs typeface="ヒラギノ明朝 ProN W3" charset="0"/>
              </a:rPr>
              <a:t>Machos transiting in front of stars should produce an observable phenomenon called microlensing</a:t>
            </a:r>
          </a:p>
          <a:p>
            <a:pPr marL="649288" indent="-609600" eaLnBrk="1" hangingPunct="1">
              <a:lnSpc>
                <a:spcPct val="80000"/>
              </a:lnSpc>
            </a:pPr>
            <a:r>
              <a:rPr lang="en-US" sz="1800">
                <a:latin typeface="Times New Roman" charset="0"/>
                <a:ea typeface="ヒラギノ明朝 ProN W3" charset="0"/>
                <a:cs typeface="ヒラギノ明朝 ProN W3" charset="0"/>
              </a:rPr>
              <a:t>We cannot see the multiple images (they are too close) </a:t>
            </a:r>
          </a:p>
          <a:p>
            <a:pPr marL="649288" indent="-609600" eaLnBrk="1" hangingPunct="1">
              <a:lnSpc>
                <a:spcPct val="80000"/>
              </a:lnSpc>
            </a:pPr>
            <a:r>
              <a:rPr lang="en-US" sz="1800">
                <a:latin typeface="Times New Roman" charset="0"/>
                <a:ea typeface="ヒラギノ明朝 ProN W3" charset="0"/>
                <a:cs typeface="ヒラギノ明朝 ProN W3" charset="0"/>
              </a:rPr>
              <a:t>But we can see the lensing amplifications</a:t>
            </a:r>
          </a:p>
          <a:p>
            <a:pPr marL="649288" indent="-609600" eaLnBrk="1" hangingPunct="1">
              <a:lnSpc>
                <a:spcPct val="80000"/>
              </a:lnSpc>
            </a:pPr>
            <a:r>
              <a:rPr lang="en-US" sz="1800">
                <a:latin typeface="Times New Roman" charset="0"/>
                <a:ea typeface="ヒラギノ明朝 ProN W3" charset="0"/>
                <a:cs typeface="ヒラギノ明朝 ProN W3" charset="0"/>
              </a:rPr>
              <a:t>Dedicated experiments have monitored huge parts of the sky to detect MACHOS in this way</a:t>
            </a:r>
          </a:p>
          <a:p>
            <a:pPr marL="649288" indent="-609600" eaLnBrk="1" hangingPunct="1">
              <a:lnSpc>
                <a:spcPct val="80000"/>
              </a:lnSpc>
            </a:pPr>
            <a:r>
              <a:rPr lang="en-US" sz="1800">
                <a:latin typeface="Times New Roman" charset="0"/>
                <a:ea typeface="ヒラギノ明朝 ProN W3" charset="0"/>
                <a:cs typeface="ヒラギノ明朝 ProN W3" charset="0"/>
              </a:rPr>
              <a:t>It is very difficult because there are lots of transient events that could contaminants</a:t>
            </a:r>
          </a:p>
          <a:p>
            <a:pPr marL="649288" indent="-609600" eaLnBrk="1" hangingPunct="1">
              <a:lnSpc>
                <a:spcPct val="80000"/>
              </a:lnSpc>
            </a:pPr>
            <a:r>
              <a:rPr lang="en-US" sz="1800">
                <a:latin typeface="Times New Roman" charset="0"/>
                <a:ea typeface="ヒラギノ明朝 ProN W3" charset="0"/>
                <a:cs typeface="ヒラギノ明朝 ProN W3" charset="0"/>
              </a:rPr>
              <a:t>It looks like there aren</a:t>
            </a:r>
            <a:r>
              <a:rPr lang="ja-JP" altLang="en-US" sz="1800">
                <a:latin typeface="Times New Roman" charset="0"/>
                <a:ea typeface="ヒラギノ明朝 ProN W3" charset="0"/>
                <a:cs typeface="ヒラギノ明朝 ProN W3" charset="0"/>
              </a:rPr>
              <a:t>’</a:t>
            </a:r>
            <a:r>
              <a:rPr lang="en-US" sz="1800">
                <a:latin typeface="Times New Roman" charset="0"/>
                <a:ea typeface="ヒラギノ明朝 ProN W3" charset="0"/>
                <a:cs typeface="ヒラギノ明朝 ProN W3" charset="0"/>
              </a:rPr>
              <a:t>t enough MACHOS to explain dark matter…</a:t>
            </a:r>
          </a:p>
        </p:txBody>
      </p:sp>
      <p:pic>
        <p:nvPicPr>
          <p:cNvPr id="4096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479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Non baryonic dark matter</a:t>
            </a:r>
            <a:endParaRPr lang="en-US" sz="4000" b="1">
              <a:solidFill>
                <a:srgbClr val="FF3300"/>
              </a:solidFill>
              <a:latin typeface="Times New Roman" charset="0"/>
              <a:ea typeface="ヒラギノ明朝 ProN W6" charset="0"/>
              <a:cs typeface="ヒラギノ明朝 ProN W6" charset="0"/>
            </a:endParaRPr>
          </a:p>
        </p:txBody>
      </p:sp>
      <p:sp>
        <p:nvSpPr>
          <p:cNvPr id="30722" name="Rectangle 2"/>
          <p:cNvSpPr>
            <a:spLocks noGrp="1" noChangeArrowheads="1"/>
          </p:cNvSpPr>
          <p:nvPr>
            <p:ph type="body" idx="1"/>
          </p:nvPr>
        </p:nvSpPr>
        <p:spPr/>
        <p:txBody>
          <a:bodyPr rIns="81279"/>
          <a:lstStyle/>
          <a:p>
            <a:pPr marL="649288" indent="-609600" eaLnBrk="1" hangingPunct="1"/>
            <a:r>
              <a:rPr lang="en-US" sz="2800">
                <a:latin typeface="Times New Roman" charset="0"/>
                <a:ea typeface="ヒラギノ明朝 ProN W3" charset="0"/>
                <a:cs typeface="ヒラギノ明朝 ProN W3" charset="0"/>
              </a:rPr>
              <a:t>The other alternative is that dark matter is non-baryonic</a:t>
            </a:r>
          </a:p>
          <a:p>
            <a:pPr marL="649288" indent="-609600" eaLnBrk="1" hangingPunct="1"/>
            <a:r>
              <a:rPr lang="en-US" sz="2800">
                <a:latin typeface="Times New Roman" charset="0"/>
                <a:ea typeface="ヒラギノ明朝 ProN W3" charset="0"/>
                <a:cs typeface="ヒラギノ明朝 ProN W3" charset="0"/>
              </a:rPr>
              <a:t>1) A very appealing possibility is that they are in the form of very massive particles that interact only weakly, i.e. no electromagnetic interaction, called WIMPS, for weakly interacting massive particles. </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Cold</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 dark matter</a:t>
            </a:r>
          </a:p>
          <a:p>
            <a:pPr marL="649288" indent="-609600" eaLnBrk="1" hangingPunct="1"/>
            <a:r>
              <a:rPr lang="en-US" sz="2800">
                <a:latin typeface="Times New Roman" charset="0"/>
                <a:ea typeface="ヒラギノ明朝 ProN W3" charset="0"/>
                <a:cs typeface="ヒラギノ明朝 ProN W3" charset="0"/>
              </a:rPr>
              <a:t>2) An alternative is massive neutrinos. </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Hot</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 dark matter.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Previously.. On Astro-2</a:t>
            </a:r>
            <a:endParaRPr lang="en-US" b="1">
              <a:solidFill>
                <a:srgbClr val="FF3300"/>
              </a:solidFill>
              <a:latin typeface="Times New Roman" charset="0"/>
              <a:ea typeface="ヒラギノ明朝 ProN W6" charset="0"/>
              <a:cs typeface="ヒラギノ明朝 ProN W6" charset="0"/>
            </a:endParaRPr>
          </a:p>
        </p:txBody>
      </p:sp>
      <p:sp>
        <p:nvSpPr>
          <p:cNvPr id="4098" name="Rectangle 2"/>
          <p:cNvSpPr>
            <a:spLocks noGrp="1" noChangeArrowheads="1"/>
          </p:cNvSpPr>
          <p:nvPr>
            <p:ph type="body" idx="1"/>
          </p:nvPr>
        </p:nvSpPr>
        <p:spPr/>
        <p:txBody>
          <a:bodyPr rIns="81279"/>
          <a:lstStyle/>
          <a:p>
            <a:pPr eaLnBrk="1" hangingPunct="1"/>
            <a:r>
              <a:rPr lang="en-US">
                <a:latin typeface="Times New Roman" charset="0"/>
                <a:ea typeface="ヒラギノ明朝 ProN W3" charset="0"/>
                <a:cs typeface="ヒラギノ明朝 ProN W3" charset="0"/>
              </a:rPr>
              <a:t>Sometimes galaxy collide and merge</a:t>
            </a:r>
          </a:p>
          <a:p>
            <a:pPr eaLnBrk="1" hangingPunct="1"/>
            <a:r>
              <a:rPr lang="en-US">
                <a:latin typeface="Times New Roman" charset="0"/>
                <a:ea typeface="ヒラギノ明朝 ProN W3" charset="0"/>
                <a:cs typeface="ヒラギノ明朝 ProN W3" charset="0"/>
              </a:rPr>
              <a:t>Merging can induce bursts of star formation and changes in morphology</a:t>
            </a:r>
          </a:p>
          <a:p>
            <a:pPr eaLnBrk="1" hangingPunct="1"/>
            <a:r>
              <a:rPr lang="en-US">
                <a:latin typeface="Times New Roman" charset="0"/>
                <a:ea typeface="ヒラギノ明朝 ProN W3" charset="0"/>
                <a:cs typeface="ヒラギノ明朝 ProN W3" charset="0"/>
              </a:rPr>
              <a:t>One of the central assumption of the standard model of galaxy formation is that elliptical galaxies form by mergers of spirals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is dark matter? WIMPS?</a:t>
            </a:r>
            <a:endParaRPr lang="en-US" b="1">
              <a:solidFill>
                <a:srgbClr val="FF3300"/>
              </a:solidFill>
              <a:latin typeface="Times New Roman" charset="0"/>
              <a:ea typeface="ヒラギノ明朝 ProN W6" charset="0"/>
              <a:cs typeface="ヒラギノ明朝 ProN W6" charset="0"/>
            </a:endParaRPr>
          </a:p>
        </p:txBody>
      </p:sp>
      <p:sp>
        <p:nvSpPr>
          <p:cNvPr id="31746"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90000"/>
              </a:lnSpc>
            </a:pPr>
            <a:r>
              <a:rPr lang="en-US" sz="2400">
                <a:latin typeface="Times New Roman" charset="0"/>
                <a:ea typeface="ヒラギノ明朝 ProN W3" charset="0"/>
                <a:cs typeface="ヒラギノ明朝 ProN W3" charset="0"/>
              </a:rPr>
              <a:t>Findings WIMPS in a lab is very hard, because they interact only weakly</a:t>
            </a:r>
          </a:p>
          <a:p>
            <a:pPr marL="649288" indent="-609600" eaLnBrk="1" hangingPunct="1">
              <a:lnSpc>
                <a:spcPct val="90000"/>
              </a:lnSpc>
            </a:pPr>
            <a:r>
              <a:rPr lang="en-US" sz="2400">
                <a:latin typeface="Times New Roman" charset="0"/>
                <a:ea typeface="ヒラギノ明朝 ProN W3" charset="0"/>
                <a:cs typeface="ヒラギノ明朝 ProN W3" charset="0"/>
              </a:rPr>
              <a:t>The main difficulty is that you have to filter out all sort of particles that are not of cosmic origin (e.g. Earth</a:t>
            </a:r>
            <a:r>
              <a:rPr lang="ja-JP" altLang="en-US" sz="2400">
                <a:latin typeface="Times New Roman" charset="0"/>
                <a:ea typeface="ヒラギノ明朝 ProN W3" charset="0"/>
                <a:cs typeface="ヒラギノ明朝 ProN W3" charset="0"/>
              </a:rPr>
              <a:t>’</a:t>
            </a:r>
            <a:r>
              <a:rPr lang="en-US" sz="2400">
                <a:latin typeface="Times New Roman" charset="0"/>
                <a:ea typeface="ヒラギノ明朝 ProN W3" charset="0"/>
                <a:cs typeface="ヒラギノ明朝 ProN W3" charset="0"/>
              </a:rPr>
              <a:t>s natural radioactivity)</a:t>
            </a:r>
          </a:p>
          <a:p>
            <a:pPr marL="649288" indent="-609600" eaLnBrk="1" hangingPunct="1">
              <a:lnSpc>
                <a:spcPct val="90000"/>
              </a:lnSpc>
            </a:pPr>
            <a:r>
              <a:rPr lang="en-US" sz="2400">
                <a:latin typeface="Times New Roman" charset="0"/>
                <a:ea typeface="ヒラギノ明朝 ProN W3" charset="0"/>
                <a:cs typeface="ヒラギノ明朝 ProN W3" charset="0"/>
              </a:rPr>
              <a:t>Such searches for dark matter have so far been inconclusive…</a:t>
            </a:r>
          </a:p>
        </p:txBody>
      </p:sp>
      <p:pic>
        <p:nvPicPr>
          <p:cNvPr id="4301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00200"/>
            <a:ext cx="31797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is dark matter? Neutrinos?</a:t>
            </a:r>
            <a:endParaRPr lang="en-US" b="1">
              <a:solidFill>
                <a:srgbClr val="FF3300"/>
              </a:solidFill>
              <a:latin typeface="Times New Roman" charset="0"/>
              <a:ea typeface="ヒラギノ明朝 ProN W6" charset="0"/>
              <a:cs typeface="ヒラギノ明朝 ProN W6" charset="0"/>
            </a:endParaRPr>
          </a:p>
        </p:txBody>
      </p:sp>
      <p:sp>
        <p:nvSpPr>
          <p:cNvPr id="32770"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80000"/>
              </a:lnSpc>
            </a:pPr>
            <a:r>
              <a:rPr lang="en-US" sz="1800">
                <a:latin typeface="Times New Roman" charset="0"/>
                <a:ea typeface="ヒラギノ明朝 ProN W3" charset="0"/>
                <a:cs typeface="ヒラギノ明朝 ProN W3" charset="0"/>
              </a:rPr>
              <a:t>In the standard model there are three distinct families of neutrinos (electron, muon and tau)</a:t>
            </a:r>
          </a:p>
          <a:p>
            <a:pPr marL="649288" indent="-609600" eaLnBrk="1" hangingPunct="1">
              <a:lnSpc>
                <a:spcPct val="80000"/>
              </a:lnSpc>
            </a:pPr>
            <a:r>
              <a:rPr lang="en-US" sz="1800">
                <a:latin typeface="Times New Roman" charset="0"/>
                <a:ea typeface="ヒラギノ明朝 ProN W3" charset="0"/>
                <a:cs typeface="ヒラギノ明朝 ProN W3" charset="0"/>
              </a:rPr>
              <a:t>It is observed that neutrinos change family (oscillations)</a:t>
            </a:r>
          </a:p>
          <a:p>
            <a:pPr marL="649288" indent="-609600" eaLnBrk="1" hangingPunct="1">
              <a:lnSpc>
                <a:spcPct val="80000"/>
              </a:lnSpc>
            </a:pPr>
            <a:r>
              <a:rPr lang="en-US" sz="1800">
                <a:latin typeface="Times New Roman" charset="0"/>
                <a:ea typeface="ヒラギノ明朝 ProN W3" charset="0"/>
                <a:cs typeface="ヒラギノ明朝 ProN W3" charset="0"/>
              </a:rPr>
              <a:t>Some of the electron neutrinos get lost on their way from the source to the detector (similarly from the sun, we get too few electron neutrinos)</a:t>
            </a:r>
          </a:p>
          <a:p>
            <a:pPr marL="649288" indent="-609600" eaLnBrk="1" hangingPunct="1">
              <a:lnSpc>
                <a:spcPct val="80000"/>
              </a:lnSpc>
            </a:pPr>
            <a:r>
              <a:rPr lang="en-US" sz="1800">
                <a:latin typeface="Times New Roman" charset="0"/>
                <a:ea typeface="ヒラギノ明朝 ProN W3" charset="0"/>
                <a:cs typeface="ヒラギノ明朝 ProN W3" charset="0"/>
              </a:rPr>
              <a:t>The probability of neutrino oscillations sets a limit on the difference in mass</a:t>
            </a:r>
          </a:p>
          <a:p>
            <a:pPr marL="649288" indent="-609600" eaLnBrk="1" hangingPunct="1">
              <a:lnSpc>
                <a:spcPct val="80000"/>
              </a:lnSpc>
            </a:pPr>
            <a:r>
              <a:rPr lang="en-US" sz="1800">
                <a:latin typeface="Times New Roman" charset="0"/>
                <a:ea typeface="ヒラギノ明朝 ProN W3" charset="0"/>
                <a:cs typeface="ヒラギノ明朝 ProN W3" charset="0"/>
              </a:rPr>
              <a:t>Neutrinos are a form of hot dark matter, but not enough to account for all the observed dark matter</a:t>
            </a:r>
          </a:p>
          <a:p>
            <a:pPr marL="649288" indent="-609600" eaLnBrk="1" hangingPunct="1">
              <a:lnSpc>
                <a:spcPct val="80000"/>
              </a:lnSpc>
            </a:pPr>
            <a:r>
              <a:rPr lang="en-US" sz="1800">
                <a:latin typeface="Times New Roman" charset="0"/>
                <a:ea typeface="ヒラギノ明朝 ProN W3" charset="0"/>
                <a:cs typeface="ヒラギノ明朝 ProN W3" charset="0"/>
              </a:rPr>
              <a:t>They also give rise to other problems..</a:t>
            </a:r>
          </a:p>
        </p:txBody>
      </p:sp>
      <p:pic>
        <p:nvPicPr>
          <p:cNvPr id="4403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92325"/>
            <a:ext cx="4038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is dark matter? Dark matter cannot be hot</a:t>
            </a:r>
            <a:endParaRPr lang="en-US" sz="4000" b="1">
              <a:solidFill>
                <a:srgbClr val="FF3300"/>
              </a:solidFill>
              <a:latin typeface="Times New Roman" charset="0"/>
              <a:ea typeface="ヒラギノ明朝 ProN W6" charset="0"/>
              <a:cs typeface="ヒラギノ明朝 ProN W6" charset="0"/>
            </a:endParaRPr>
          </a:p>
        </p:txBody>
      </p:sp>
      <p:sp>
        <p:nvSpPr>
          <p:cNvPr id="33794"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90000"/>
              </a:lnSpc>
            </a:pPr>
            <a:r>
              <a:rPr lang="en-US" sz="2800">
                <a:latin typeface="Times New Roman" charset="0"/>
                <a:ea typeface="ヒラギノ明朝 ProN W3" charset="0"/>
                <a:cs typeface="ヒラギノ明朝 ProN W3" charset="0"/>
              </a:rPr>
              <a:t>If dark matter is hot it escapes too easily from overdensities.. Smoothing out the large scale structure</a:t>
            </a:r>
          </a:p>
          <a:p>
            <a:pPr marL="649288" indent="-609600" eaLnBrk="1" hangingPunct="1">
              <a:lnSpc>
                <a:spcPct val="90000"/>
              </a:lnSpc>
            </a:pPr>
            <a:r>
              <a:rPr lang="en-US" sz="2800">
                <a:latin typeface="Times New Roman" charset="0"/>
                <a:ea typeface="ヒラギノ明朝 ProN W3" charset="0"/>
                <a:cs typeface="ヒラギノ明朝 ProN W3" charset="0"/>
              </a:rPr>
              <a:t>This would not match the observed large scale strcture</a:t>
            </a:r>
          </a:p>
          <a:p>
            <a:pPr marL="649288" indent="-609600" eaLnBrk="1" hangingPunct="1">
              <a:lnSpc>
                <a:spcPct val="90000"/>
              </a:lnSpc>
            </a:pPr>
            <a:r>
              <a:rPr lang="en-US" sz="2800">
                <a:latin typeface="Times New Roman" charset="0"/>
                <a:ea typeface="ヒラギノ明朝 ProN W3" charset="0"/>
                <a:cs typeface="ヒラギノ明朝 ProN W3" charset="0"/>
              </a:rPr>
              <a:t>So we can rule out hot dark matter</a:t>
            </a:r>
          </a:p>
        </p:txBody>
      </p:sp>
      <p:pic>
        <p:nvPicPr>
          <p:cNvPr id="4506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3016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4"/>
          <p:cNvSpPr>
            <a:spLocks/>
          </p:cNvSpPr>
          <p:nvPr/>
        </p:nvSpPr>
        <p:spPr bwMode="auto">
          <a:xfrm>
            <a:off x="7924800" y="2057400"/>
            <a:ext cx="881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COLD</a:t>
            </a:r>
          </a:p>
        </p:txBody>
      </p:sp>
      <p:sp>
        <p:nvSpPr>
          <p:cNvPr id="45062" name="Rectangle 5"/>
          <p:cNvSpPr>
            <a:spLocks/>
          </p:cNvSpPr>
          <p:nvPr/>
        </p:nvSpPr>
        <p:spPr bwMode="auto">
          <a:xfrm>
            <a:off x="7772400" y="3505200"/>
            <a:ext cx="10001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WARM</a:t>
            </a:r>
          </a:p>
        </p:txBody>
      </p:sp>
      <p:sp>
        <p:nvSpPr>
          <p:cNvPr id="45063" name="Rectangle 6"/>
          <p:cNvSpPr>
            <a:spLocks/>
          </p:cNvSpPr>
          <p:nvPr/>
        </p:nvSpPr>
        <p:spPr bwMode="auto">
          <a:xfrm>
            <a:off x="7832725" y="5070475"/>
            <a:ext cx="677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HOT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is dark matter? Discussion</a:t>
            </a:r>
            <a:endParaRPr lang="en-US" b="1">
              <a:solidFill>
                <a:srgbClr val="FF3300"/>
              </a:solidFill>
              <a:latin typeface="Times New Roman" charset="0"/>
              <a:ea typeface="ヒラギノ明朝 ProN W6" charset="0"/>
              <a:cs typeface="ヒラギノ明朝 ProN W6" charset="0"/>
            </a:endParaRPr>
          </a:p>
        </p:txBody>
      </p:sp>
      <p:sp>
        <p:nvSpPr>
          <p:cNvPr id="34818" name="Rectangle 2"/>
          <p:cNvSpPr>
            <a:spLocks noGrp="1" noChangeArrowheads="1"/>
          </p:cNvSpPr>
          <p:nvPr>
            <p:ph type="body" idx="1"/>
          </p:nvPr>
        </p:nvSpPr>
        <p:spPr/>
        <p:txBody>
          <a:bodyPr rIns="81279"/>
          <a:lstStyle/>
          <a:p>
            <a:pPr marL="649288" indent="-609600" eaLnBrk="1" hangingPunct="1"/>
            <a:r>
              <a:rPr lang="en-US">
                <a:latin typeface="Times New Roman" charset="0"/>
                <a:ea typeface="ヒラギノ明朝 ProN W3" charset="0"/>
                <a:cs typeface="ヒラギノ明朝 ProN W3" charset="0"/>
              </a:rPr>
              <a:t>Is dark matter baryonic or non-baryonic?</a:t>
            </a:r>
          </a:p>
          <a:p>
            <a:pPr marL="649288" indent="-609600" eaLnBrk="1" hangingPunct="1"/>
            <a:r>
              <a:rPr lang="en-US">
                <a:latin typeface="Times New Roman" charset="0"/>
                <a:ea typeface="ヒラギノ明朝 ProN W3" charset="0"/>
                <a:cs typeface="ヒラギノ明朝 ProN W3" charset="0"/>
              </a:rPr>
              <a:t>Pick one side:</a:t>
            </a:r>
          </a:p>
          <a:p>
            <a:pPr marL="649288" indent="-609600" eaLnBrk="1" hangingPunct="1"/>
            <a:r>
              <a:rPr lang="en-US">
                <a:latin typeface="Times New Roman" charset="0"/>
                <a:ea typeface="ヒラギノ明朝 ProN W3" charset="0"/>
                <a:cs typeface="ヒラギノ明朝 ProN W3" charset="0"/>
              </a:rPr>
              <a:t>Baryonic vs non baryonic</a:t>
            </a:r>
          </a:p>
          <a:p>
            <a:pPr marL="649288" indent="-609600" eaLnBrk="1" hangingPunct="1"/>
            <a:r>
              <a:rPr lang="en-US">
                <a:latin typeface="Times New Roman" charset="0"/>
                <a:ea typeface="ヒラギノ明朝 ProN W3" charset="0"/>
                <a:cs typeface="ヒラギノ明朝 ProN W3" charset="0"/>
              </a:rPr>
              <a:t>Let</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s discuss!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is dark matter? Summary</a:t>
            </a:r>
            <a:endParaRPr lang="en-US" b="1">
              <a:solidFill>
                <a:srgbClr val="FF3300"/>
              </a:solidFill>
              <a:latin typeface="Times New Roman" charset="0"/>
              <a:ea typeface="ヒラギノ明朝 ProN W6" charset="0"/>
              <a:cs typeface="ヒラギノ明朝 ProN W6" charset="0"/>
            </a:endParaRPr>
          </a:p>
        </p:txBody>
      </p:sp>
      <p:sp>
        <p:nvSpPr>
          <p:cNvPr id="35842" name="Rectangle 2"/>
          <p:cNvSpPr>
            <a:spLocks noGrp="1" noChangeArrowheads="1"/>
          </p:cNvSpPr>
          <p:nvPr>
            <p:ph type="body" idx="1"/>
          </p:nvPr>
        </p:nvSpPr>
        <p:spPr/>
        <p:txBody>
          <a:bodyPr rIns="81279"/>
          <a:lstStyle/>
          <a:p>
            <a:pPr marL="649288" indent="-609600" eaLnBrk="1" hangingPunct="1">
              <a:lnSpc>
                <a:spcPct val="90000"/>
              </a:lnSpc>
            </a:pPr>
            <a:r>
              <a:rPr lang="en-US" sz="2800">
                <a:latin typeface="Times New Roman" charset="0"/>
                <a:ea typeface="ヒラギノ明朝 ProN W3" charset="0"/>
                <a:cs typeface="ヒラギノ明朝 ProN W3" charset="0"/>
              </a:rPr>
              <a:t>We do not know what is dark matter.</a:t>
            </a:r>
          </a:p>
          <a:p>
            <a:pPr marL="649288" indent="-609600" eaLnBrk="1" hangingPunct="1">
              <a:lnSpc>
                <a:spcPct val="90000"/>
              </a:lnSpc>
            </a:pPr>
            <a:r>
              <a:rPr lang="en-US" sz="2800">
                <a:latin typeface="Times New Roman" charset="0"/>
                <a:ea typeface="ヒラギノ明朝 ProN W3" charset="0"/>
                <a:cs typeface="ヒラギノ明朝 ProN W3" charset="0"/>
              </a:rPr>
              <a:t>It could be hidden baryons, under the form of massive compact objects, but we haven</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t found enough of them..</a:t>
            </a:r>
          </a:p>
          <a:p>
            <a:pPr marL="649288" indent="-609600" eaLnBrk="1" hangingPunct="1">
              <a:lnSpc>
                <a:spcPct val="90000"/>
              </a:lnSpc>
            </a:pPr>
            <a:r>
              <a:rPr lang="en-US" sz="2800">
                <a:latin typeface="Times New Roman" charset="0"/>
                <a:ea typeface="ヒラギノ明朝 ProN W3" charset="0"/>
                <a:cs typeface="ヒラギノ明朝 ProN W3" charset="0"/>
              </a:rPr>
              <a:t>It could be new exotic particles, but we haven</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t detected them..</a:t>
            </a:r>
          </a:p>
          <a:p>
            <a:pPr marL="649288" indent="-609600" eaLnBrk="1" hangingPunct="1">
              <a:lnSpc>
                <a:spcPct val="90000"/>
              </a:lnSpc>
            </a:pPr>
            <a:r>
              <a:rPr lang="en-US" sz="2800">
                <a:latin typeface="Times New Roman" charset="0"/>
                <a:ea typeface="ヒラギノ明朝 ProN W3" charset="0"/>
                <a:cs typeface="ヒラギノ明朝 ProN W3" charset="0"/>
              </a:rPr>
              <a:t>Indirect arguments that we will see later on (primordial nucleosynthesis and cosmic microwave background) indicate that indeed most of dark matter is non-baryonic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if gravity is wrong? MOND</a:t>
            </a:r>
            <a:endParaRPr lang="en-US" b="1">
              <a:solidFill>
                <a:srgbClr val="FF3300"/>
              </a:solidFill>
              <a:latin typeface="Times New Roman" charset="0"/>
              <a:ea typeface="ヒラギノ明朝 ProN W6" charset="0"/>
              <a:cs typeface="ヒラギノ明朝 ProN W6" charset="0"/>
            </a:endParaRPr>
          </a:p>
        </p:txBody>
      </p:sp>
      <p:sp>
        <p:nvSpPr>
          <p:cNvPr id="36866" name="Rectangle 2"/>
          <p:cNvSpPr>
            <a:spLocks noGrp="1" noChangeArrowheads="1"/>
          </p:cNvSpPr>
          <p:nvPr>
            <p:ph type="body" idx="1"/>
          </p:nvPr>
        </p:nvSpPr>
        <p:spPr>
          <a:xfrm>
            <a:off x="457200" y="1600200"/>
            <a:ext cx="4038600" cy="5257800"/>
          </a:xfrm>
        </p:spPr>
        <p:txBody>
          <a:bodyPr rIns="81279"/>
          <a:lstStyle/>
          <a:p>
            <a:pPr marL="649288" indent="-609600" eaLnBrk="1" hangingPunct="1"/>
            <a:r>
              <a:rPr lang="en-US" sz="2800">
                <a:latin typeface="Times New Roman" charset="0"/>
                <a:ea typeface="ヒラギノ明朝 ProN W3" charset="0"/>
                <a:cs typeface="ヒラギノ明朝 ProN W3" charset="0"/>
              </a:rPr>
              <a:t>An alternative to dark matter is that gravity is wrong.</a:t>
            </a:r>
          </a:p>
          <a:p>
            <a:pPr marL="649288" indent="-609600" eaLnBrk="1" hangingPunct="1"/>
            <a:r>
              <a:rPr lang="en-US" sz="2800">
                <a:latin typeface="Times New Roman" charset="0"/>
                <a:ea typeface="ヒラギノ明朝 ProN W3" charset="0"/>
                <a:cs typeface="ヒラギノ明朝 ProN W3" charset="0"/>
              </a:rPr>
              <a:t>It has been suggested that gravity works differently than Newtons</a:t>
            </a:r>
            <a:r>
              <a:rPr lang="ja-JP" altLang="en-US" sz="2800">
                <a:latin typeface="Times New Roman" charset="0"/>
                <a:ea typeface="ヒラギノ明朝 ProN W3" charset="0"/>
                <a:cs typeface="ヒラギノ明朝 ProN W3" charset="0"/>
              </a:rPr>
              <a:t>’</a:t>
            </a:r>
            <a:r>
              <a:rPr lang="en-US" sz="2800">
                <a:latin typeface="Times New Roman" charset="0"/>
                <a:ea typeface="ヒラギノ明朝 ProN W3" charset="0"/>
                <a:cs typeface="ヒラギノ明朝 ProN W3" charset="0"/>
              </a:rPr>
              <a:t>s law for weak fields</a:t>
            </a:r>
          </a:p>
        </p:txBody>
      </p:sp>
      <p:pic>
        <p:nvPicPr>
          <p:cNvPr id="481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33600"/>
            <a:ext cx="2916238"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Line 4"/>
          <p:cNvSpPr>
            <a:spLocks noChangeShapeType="1"/>
          </p:cNvSpPr>
          <p:nvPr/>
        </p:nvSpPr>
        <p:spPr bwMode="auto">
          <a:xfrm rot="10800000" flipH="1">
            <a:off x="3962400" y="1522413"/>
            <a:ext cx="4648200" cy="4573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34" name="Line 5"/>
          <p:cNvSpPr>
            <a:spLocks noChangeShapeType="1"/>
          </p:cNvSpPr>
          <p:nvPr/>
        </p:nvSpPr>
        <p:spPr bwMode="auto">
          <a:xfrm>
            <a:off x="4572000" y="1524000"/>
            <a:ext cx="3810000" cy="5029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if gravity is wrong? MOND</a:t>
            </a:r>
            <a:endParaRPr lang="en-US" b="1">
              <a:solidFill>
                <a:srgbClr val="FF3300"/>
              </a:solidFill>
              <a:latin typeface="Times New Roman" charset="0"/>
              <a:ea typeface="ヒラギノ明朝 ProN W6" charset="0"/>
              <a:cs typeface="ヒラギノ明朝 ProN W6" charset="0"/>
            </a:endParaRPr>
          </a:p>
        </p:txBody>
      </p:sp>
      <p:sp>
        <p:nvSpPr>
          <p:cNvPr id="37890"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90000"/>
              </a:lnSpc>
            </a:pPr>
            <a:r>
              <a:rPr lang="en-US" sz="2000">
                <a:latin typeface="Times New Roman" charset="0"/>
                <a:ea typeface="ヒラギノ明朝 ProN W3" charset="0"/>
                <a:cs typeface="ヒラギノ明朝 ProN W3" charset="0"/>
              </a:rPr>
              <a:t>For example, if in the weak limit, the force falls off with distance R as 1/R instead of 1/R</a:t>
            </a:r>
            <a:r>
              <a:rPr lang="en-US" sz="2000" baseline="30000">
                <a:latin typeface="Times New Roman" charset="0"/>
                <a:ea typeface="ヒラギノ明朝 ProN W3" charset="0"/>
                <a:cs typeface="ヒラギノ明朝 ProN W3" charset="0"/>
              </a:rPr>
              <a:t>2</a:t>
            </a:r>
            <a:endParaRPr lang="en-US">
              <a:latin typeface="Times New Roman" charset="0"/>
              <a:ea typeface="ヒラギノ明朝 ProN W3" charset="0"/>
              <a:cs typeface="ヒラギノ明朝 ProN W3" charset="0"/>
            </a:endParaRPr>
          </a:p>
          <a:p>
            <a:pPr marL="649288" indent="-609600" eaLnBrk="1" hangingPunct="1">
              <a:lnSpc>
                <a:spcPct val="90000"/>
              </a:lnSpc>
            </a:pPr>
            <a:r>
              <a:rPr lang="en-US" sz="2000">
                <a:latin typeface="Times New Roman" charset="0"/>
                <a:ea typeface="ヒラギノ明朝 ProN W3" charset="0"/>
                <a:cs typeface="ヒラギノ明朝 ProN W3" charset="0"/>
              </a:rPr>
              <a:t>Then a star in circular orbit would need a rotation speed such that:</a:t>
            </a:r>
          </a:p>
          <a:p>
            <a:pPr marL="649288" indent="-609600" eaLnBrk="1" hangingPunct="1">
              <a:lnSpc>
                <a:spcPct val="90000"/>
              </a:lnSpc>
            </a:pPr>
            <a:r>
              <a:rPr lang="en-US" sz="2000">
                <a:latin typeface="Times New Roman" charset="0"/>
                <a:ea typeface="ヒラギノ明朝 ProN W3" charset="0"/>
                <a:cs typeface="ヒラギノ明朝 ProN W3" charset="0"/>
              </a:rPr>
              <a:t>A) V</a:t>
            </a:r>
            <a:r>
              <a:rPr lang="en-US" sz="2000" baseline="30000">
                <a:latin typeface="Times New Roman" charset="0"/>
                <a:ea typeface="ヒラギノ明朝 ProN W3" charset="0"/>
                <a:cs typeface="ヒラギノ明朝 ProN W3" charset="0"/>
              </a:rPr>
              <a:t>2</a:t>
            </a:r>
            <a:r>
              <a:rPr lang="en-US" sz="2000">
                <a:latin typeface="Times New Roman" charset="0"/>
                <a:ea typeface="ヒラギノ明朝 ProN W3" charset="0"/>
                <a:cs typeface="ヒラギノ明朝 ProN W3" charset="0"/>
              </a:rPr>
              <a:t>/R=1/R instead of</a:t>
            </a:r>
            <a:endParaRPr lang="en-US">
              <a:latin typeface="Times New Roman" charset="0"/>
              <a:ea typeface="ヒラギノ明朝 ProN W3" charset="0"/>
              <a:cs typeface="ヒラギノ明朝 ProN W3" charset="0"/>
            </a:endParaRPr>
          </a:p>
          <a:p>
            <a:pPr marL="649288" indent="-609600" eaLnBrk="1" hangingPunct="1">
              <a:lnSpc>
                <a:spcPct val="90000"/>
              </a:lnSpc>
            </a:pPr>
            <a:r>
              <a:rPr lang="en-US" sz="2000">
                <a:latin typeface="Times New Roman" charset="0"/>
                <a:ea typeface="ヒラギノ明朝 ProN W3" charset="0"/>
                <a:cs typeface="ヒラギノ明朝 ProN W3" charset="0"/>
              </a:rPr>
              <a:t>B) V</a:t>
            </a:r>
            <a:r>
              <a:rPr lang="en-US" sz="2000" baseline="30000">
                <a:latin typeface="Times New Roman" charset="0"/>
                <a:ea typeface="ヒラギノ明朝 ProN W3" charset="0"/>
                <a:cs typeface="ヒラギノ明朝 ProN W3" charset="0"/>
              </a:rPr>
              <a:t>2</a:t>
            </a:r>
            <a:r>
              <a:rPr lang="en-US" sz="2000">
                <a:latin typeface="Times New Roman" charset="0"/>
                <a:ea typeface="ヒラギノ明朝 ProN W3" charset="0"/>
                <a:cs typeface="ヒラギノ明朝 ProN W3" charset="0"/>
              </a:rPr>
              <a:t>/R=1/R</a:t>
            </a:r>
            <a:r>
              <a:rPr lang="en-US" sz="2000" baseline="30000">
                <a:latin typeface="Times New Roman" charset="0"/>
                <a:ea typeface="ヒラギノ明朝 ProN W3" charset="0"/>
                <a:cs typeface="ヒラギノ明朝 ProN W3" charset="0"/>
              </a:rPr>
              <a:t>2</a:t>
            </a:r>
            <a:r>
              <a:rPr lang="en-US" sz="2000">
                <a:latin typeface="Times New Roman" charset="0"/>
                <a:ea typeface="ヒラギノ明朝 ProN W3" charset="0"/>
                <a:cs typeface="ヒラギノ明朝 ProN W3" charset="0"/>
              </a:rPr>
              <a:t> </a:t>
            </a:r>
            <a:endParaRPr lang="en-US">
              <a:latin typeface="Times New Roman" charset="0"/>
              <a:ea typeface="ヒラギノ明朝 ProN W3" charset="0"/>
              <a:cs typeface="ヒラギノ明朝 ProN W3" charset="0"/>
            </a:endParaRPr>
          </a:p>
          <a:p>
            <a:pPr marL="649288" indent="-609600" eaLnBrk="1" hangingPunct="1">
              <a:lnSpc>
                <a:spcPct val="90000"/>
              </a:lnSpc>
            </a:pPr>
            <a:r>
              <a:rPr lang="en-US" sz="2000">
                <a:latin typeface="Times New Roman" charset="0"/>
                <a:ea typeface="ヒラギノ明朝 ProN W3" charset="0"/>
                <a:cs typeface="ヒラギノ明朝 ProN W3" charset="0"/>
              </a:rPr>
              <a:t>Under the hypothesis A it is natural to find flat rotation curves</a:t>
            </a:r>
          </a:p>
          <a:p>
            <a:pPr marL="649288" indent="-609600" eaLnBrk="1" hangingPunct="1">
              <a:lnSpc>
                <a:spcPct val="90000"/>
              </a:lnSpc>
            </a:pPr>
            <a:r>
              <a:rPr lang="en-US" sz="2000">
                <a:latin typeface="Times New Roman" charset="0"/>
                <a:ea typeface="ヒラギノ明朝 ProN W3" charset="0"/>
                <a:cs typeface="ヒラギノ明朝 ProN W3" charset="0"/>
              </a:rPr>
              <a:t>This is known as Modified Newtonian Dynamics</a:t>
            </a:r>
          </a:p>
        </p:txBody>
      </p:sp>
      <p:pic>
        <p:nvPicPr>
          <p:cNvPr id="491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47925"/>
            <a:ext cx="4038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What if gravity is wrong? MOND</a:t>
            </a:r>
            <a:endParaRPr lang="en-US" b="1">
              <a:solidFill>
                <a:srgbClr val="FF3300"/>
              </a:solidFill>
              <a:latin typeface="Times New Roman" charset="0"/>
              <a:ea typeface="ヒラギノ明朝 ProN W6" charset="0"/>
              <a:cs typeface="ヒラギノ明朝 ProN W6" charset="0"/>
            </a:endParaRPr>
          </a:p>
        </p:txBody>
      </p:sp>
      <p:sp>
        <p:nvSpPr>
          <p:cNvPr id="38914" name="Rectangle 2"/>
          <p:cNvSpPr>
            <a:spLocks noGrp="1" noChangeArrowheads="1"/>
          </p:cNvSpPr>
          <p:nvPr>
            <p:ph type="body" idx="1"/>
          </p:nvPr>
        </p:nvSpPr>
        <p:spPr>
          <a:xfrm>
            <a:off x="457200" y="1600200"/>
            <a:ext cx="4038600" cy="5257800"/>
          </a:xfrm>
        </p:spPr>
        <p:txBody>
          <a:bodyPr rIns="81279"/>
          <a:lstStyle/>
          <a:p>
            <a:pPr marL="649288" indent="-609600" eaLnBrk="1" hangingPunct="1">
              <a:lnSpc>
                <a:spcPct val="80000"/>
              </a:lnSpc>
            </a:pPr>
            <a:r>
              <a:rPr lang="en-US" sz="2400">
                <a:latin typeface="Times New Roman" charset="0"/>
                <a:ea typeface="ヒラギノ明朝 ProN W3" charset="0"/>
                <a:cs typeface="ヒラギノ明朝 ProN W3" charset="0"/>
              </a:rPr>
              <a:t>The one extra parameter is the limit defining weak acceleration, when does MOND apply as opposed to Newton</a:t>
            </a:r>
            <a:r>
              <a:rPr lang="ja-JP" altLang="en-US" sz="2400">
                <a:latin typeface="Times New Roman" charset="0"/>
                <a:ea typeface="ヒラギノ明朝 ProN W3" charset="0"/>
                <a:cs typeface="ヒラギノ明朝 ProN W3" charset="0"/>
              </a:rPr>
              <a:t>’</a:t>
            </a:r>
            <a:r>
              <a:rPr lang="en-US" sz="2400">
                <a:latin typeface="Times New Roman" charset="0"/>
                <a:ea typeface="ヒラギノ明朝 ProN W3" charset="0"/>
                <a:cs typeface="ヒラギノ明朝 ProN W3" charset="0"/>
              </a:rPr>
              <a:t>s law</a:t>
            </a:r>
          </a:p>
          <a:p>
            <a:pPr marL="649288" indent="-609600" eaLnBrk="1" hangingPunct="1">
              <a:lnSpc>
                <a:spcPct val="80000"/>
              </a:lnSpc>
            </a:pPr>
            <a:r>
              <a:rPr lang="en-US" sz="2400">
                <a:latin typeface="Times New Roman" charset="0"/>
                <a:ea typeface="ヒラギノ明朝 ProN W3" charset="0"/>
                <a:cs typeface="ヒラギノ明朝 ProN W3" charset="0"/>
              </a:rPr>
              <a:t>This is quantified by one parameter, a critical acceleration</a:t>
            </a:r>
          </a:p>
          <a:p>
            <a:pPr marL="649288" indent="-609600" eaLnBrk="1" hangingPunct="1">
              <a:lnSpc>
                <a:spcPct val="80000"/>
              </a:lnSpc>
            </a:pPr>
            <a:r>
              <a:rPr lang="en-US" sz="2400">
                <a:latin typeface="Times New Roman" charset="0"/>
                <a:ea typeface="ヒラギノ明朝 ProN W3" charset="0"/>
                <a:cs typeface="ヒラギノ明朝 ProN W3" charset="0"/>
              </a:rPr>
              <a:t>Early work showed that rotation curves can be fitted pretty well based on the known baryonic mass and a single value of the critical acceleration</a:t>
            </a:r>
          </a:p>
        </p:txBody>
      </p:sp>
      <p:pic>
        <p:nvPicPr>
          <p:cNvPr id="5018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47925"/>
            <a:ext cx="4038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if gravity is wrong? How do we evaluate competing theories?</a:t>
            </a:r>
            <a:endParaRPr lang="en-US" sz="4000" b="1">
              <a:solidFill>
                <a:srgbClr val="FF3300"/>
              </a:solidFill>
              <a:latin typeface="Times New Roman" charset="0"/>
              <a:ea typeface="ヒラギノ明朝 ProN W6" charset="0"/>
              <a:cs typeface="ヒラギノ明朝 ProN W6" charset="0"/>
            </a:endParaRPr>
          </a:p>
        </p:txBody>
      </p:sp>
      <p:sp>
        <p:nvSpPr>
          <p:cNvPr id="39938" name="Rectangle 2"/>
          <p:cNvSpPr>
            <a:spLocks noGrp="1" noChangeArrowheads="1"/>
          </p:cNvSpPr>
          <p:nvPr>
            <p:ph type="body" idx="1"/>
          </p:nvPr>
        </p:nvSpPr>
        <p:spPr/>
        <p:txBody>
          <a:bodyPr rIns="81279"/>
          <a:lstStyle/>
          <a:p>
            <a:pPr marL="649288" indent="-609600" eaLnBrk="1" hangingPunct="1">
              <a:lnSpc>
                <a:spcPct val="90000"/>
              </a:lnSpc>
            </a:pPr>
            <a:r>
              <a:rPr lang="en-US">
                <a:latin typeface="Times New Roman" charset="0"/>
                <a:ea typeface="ヒラギノ明朝 ProN W3" charset="0"/>
                <a:cs typeface="ヒラギノ明朝 ProN W3" charset="0"/>
              </a:rPr>
              <a:t>MOND has been built to fit galaxy rotation curves</a:t>
            </a:r>
          </a:p>
          <a:p>
            <a:pPr marL="649288" indent="-609600" eaLnBrk="1" hangingPunct="1">
              <a:lnSpc>
                <a:spcPct val="90000"/>
              </a:lnSpc>
            </a:pPr>
            <a:r>
              <a:rPr lang="en-US">
                <a:latin typeface="Times New Roman" charset="0"/>
                <a:ea typeface="ヒラギノ明朝 ProN W3" charset="0"/>
                <a:cs typeface="ヒラギノ明朝 ProN W3" charset="0"/>
              </a:rPr>
              <a:t>We need to find another experiment that is independent of the original one and see if MOND can reproduce that</a:t>
            </a:r>
          </a:p>
          <a:p>
            <a:pPr marL="649288" indent="-609600" eaLnBrk="1" hangingPunct="1">
              <a:lnSpc>
                <a:spcPct val="90000"/>
              </a:lnSpc>
            </a:pPr>
            <a:r>
              <a:rPr lang="en-US">
                <a:latin typeface="Times New Roman" charset="0"/>
                <a:ea typeface="ヒラギノ明朝 ProN W3" charset="0"/>
                <a:cs typeface="ヒラギノ明朝 ProN W3" charset="0"/>
              </a:rPr>
              <a:t>The alternative theory has also to explain all the facts explained by General Relativity (which is the generalization of Newton</a:t>
            </a:r>
            <a:r>
              <a:rPr lang="ja-JP" altLang="en-US">
                <a:latin typeface="Times New Roman" charset="0"/>
                <a:ea typeface="ヒラギノ明朝 ProN W3" charset="0"/>
                <a:cs typeface="ヒラギノ明朝 ProN W3" charset="0"/>
              </a:rPr>
              <a:t>’</a:t>
            </a:r>
            <a:r>
              <a:rPr lang="en-US">
                <a:latin typeface="Times New Roman" charset="0"/>
                <a:ea typeface="ヒラギノ明朝 ProN W3" charset="0"/>
                <a:cs typeface="ヒラギノ明朝 ProN W3" charset="0"/>
              </a:rPr>
              <a:t>s gravity)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if gravity is wrong? </a:t>
            </a:r>
            <a:r>
              <a:rPr lang="en-US" sz="4000" b="1">
                <a:solidFill>
                  <a:srgbClr val="FF3300"/>
                </a:solidFill>
                <a:latin typeface="Times New Roman" charset="0"/>
                <a:ea typeface="ヒラギノ明朝 ProN W6" charset="0"/>
                <a:cs typeface="ヒラギノ明朝 ProN W6" charset="0"/>
              </a:rPr>
              <a:t/>
            </a:r>
            <a:br>
              <a:rPr lang="en-US" sz="4000" b="1">
                <a:solidFill>
                  <a:srgbClr val="FF3300"/>
                </a:solidFill>
                <a:latin typeface="Times New Roman" charset="0"/>
                <a:ea typeface="ヒラギノ明朝 ProN W6" charset="0"/>
                <a:cs typeface="ヒラギノ明朝 ProN W6" charset="0"/>
              </a:rPr>
            </a:br>
            <a:r>
              <a:rPr lang="en-US" sz="4000" b="1">
                <a:solidFill>
                  <a:srgbClr val="FF3300"/>
                </a:solidFill>
                <a:latin typeface="Times New Roman" charset="0"/>
                <a:ea typeface="ヒラギノ明朝 ProN W3" charset="0"/>
                <a:cs typeface="ヒラギノ明朝 ProN W3" charset="0"/>
              </a:rPr>
              <a:t>Testing MOND</a:t>
            </a:r>
            <a:endParaRPr lang="en-US" sz="4000" b="1">
              <a:solidFill>
                <a:srgbClr val="FF3300"/>
              </a:solidFill>
              <a:latin typeface="Times New Roman" charset="0"/>
              <a:ea typeface="ヒラギノ明朝 ProN W6" charset="0"/>
              <a:cs typeface="ヒラギノ明朝 ProN W6" charset="0"/>
            </a:endParaRPr>
          </a:p>
        </p:txBody>
      </p:sp>
      <p:sp>
        <p:nvSpPr>
          <p:cNvPr id="40962" name="Rectangle 2"/>
          <p:cNvSpPr>
            <a:spLocks noGrp="1" noChangeArrowheads="1"/>
          </p:cNvSpPr>
          <p:nvPr>
            <p:ph type="body" idx="1"/>
          </p:nvPr>
        </p:nvSpPr>
        <p:spPr>
          <a:xfrm>
            <a:off x="0" y="1524000"/>
            <a:ext cx="3556000" cy="5257800"/>
          </a:xfrm>
        </p:spPr>
        <p:txBody>
          <a:bodyPr rIns="81279"/>
          <a:lstStyle/>
          <a:p>
            <a:pPr marL="649288" indent="-609600" eaLnBrk="1" hangingPunct="1">
              <a:lnSpc>
                <a:spcPct val="90000"/>
              </a:lnSpc>
            </a:pPr>
            <a:r>
              <a:rPr lang="en-US" sz="2000">
                <a:latin typeface="Times New Roman" charset="0"/>
                <a:ea typeface="ヒラギノ明朝 ProN W3" charset="0"/>
                <a:cs typeface="ヒラギノ明朝 ProN W3" charset="0"/>
              </a:rPr>
              <a:t>Unfortunately clusters of galaxies seem to rule out MOND for two reasons:</a:t>
            </a:r>
          </a:p>
          <a:p>
            <a:pPr marL="649288" indent="-609600" eaLnBrk="1" hangingPunct="1">
              <a:lnSpc>
                <a:spcPct val="90000"/>
              </a:lnSpc>
            </a:pPr>
            <a:r>
              <a:rPr lang="en-US" sz="2000">
                <a:latin typeface="Times New Roman" charset="0"/>
                <a:ea typeface="ヒラギノ明朝 ProN W3" charset="0"/>
                <a:cs typeface="ヒラギノ明朝 ProN W3" charset="0"/>
              </a:rPr>
              <a:t>1) The same law that explains the dynamics of spiral galaxies does not work with clusters, we are forced to introduce dark matter even in MOND</a:t>
            </a:r>
          </a:p>
          <a:p>
            <a:pPr marL="649288" indent="-609600" eaLnBrk="1" hangingPunct="1">
              <a:lnSpc>
                <a:spcPct val="90000"/>
              </a:lnSpc>
            </a:pPr>
            <a:r>
              <a:rPr lang="en-US" sz="2000">
                <a:latin typeface="Times New Roman" charset="0"/>
                <a:ea typeface="ヒラギノ明朝 ProN W3" charset="0"/>
                <a:cs typeface="ヒラギノ明朝 ProN W3" charset="0"/>
              </a:rPr>
              <a:t>2) In this cluster, known as the bullet cluster, weak lensing and X-ray analysis indicate the center of mass and the center of baryonic mass are offset, which is impossible for MOND</a:t>
            </a:r>
          </a:p>
        </p:txBody>
      </p:sp>
      <p:pic>
        <p:nvPicPr>
          <p:cNvPr id="5222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247900"/>
            <a:ext cx="533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222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0" y="825500"/>
            <a:ext cx="1752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Previously.. On Astro-2</a:t>
            </a:r>
            <a:endParaRPr lang="en-US" b="1">
              <a:solidFill>
                <a:srgbClr val="FF3300"/>
              </a:solidFill>
              <a:latin typeface="Times New Roman" charset="0"/>
              <a:ea typeface="ヒラギノ明朝 ProN W6" charset="0"/>
              <a:cs typeface="ヒラギノ明朝 ProN W6" charset="0"/>
            </a:endParaRPr>
          </a:p>
        </p:txBody>
      </p:sp>
      <p:sp>
        <p:nvSpPr>
          <p:cNvPr id="5122" name="Rectangle 2"/>
          <p:cNvSpPr>
            <a:spLocks noGrp="1" noChangeArrowheads="1"/>
          </p:cNvSpPr>
          <p:nvPr>
            <p:ph type="body" idx="1"/>
          </p:nvPr>
        </p:nvSpPr>
        <p:spPr/>
        <p:txBody>
          <a:bodyPr rIns="81279"/>
          <a:lstStyle/>
          <a:p>
            <a:pPr eaLnBrk="1" hangingPunct="1">
              <a:lnSpc>
                <a:spcPct val="90000"/>
              </a:lnSpc>
            </a:pPr>
            <a:r>
              <a:rPr lang="en-US" sz="2400">
                <a:latin typeface="Times New Roman" charset="0"/>
                <a:ea typeface="ヒラギノ明朝 ProN W3" charset="0"/>
                <a:cs typeface="ヒラギノ明朝 ProN W3" charset="0"/>
              </a:rPr>
              <a:t>The motion of stars in galaxies and that of galaxies in clusters cannot be explained by the gravitational field of known matter</a:t>
            </a:r>
          </a:p>
          <a:p>
            <a:pPr eaLnBrk="1" hangingPunct="1">
              <a:lnSpc>
                <a:spcPct val="90000"/>
              </a:lnSpc>
            </a:pPr>
            <a:r>
              <a:rPr lang="en-US" sz="2400">
                <a:latin typeface="Times New Roman" charset="0"/>
                <a:ea typeface="ヒラギノ明朝 ProN W3" charset="0"/>
                <a:cs typeface="ヒラギノ明朝 ProN W3" charset="0"/>
              </a:rPr>
              <a:t>This has been interpreted as evidence for exotic dark matter</a:t>
            </a:r>
          </a:p>
          <a:p>
            <a:pPr eaLnBrk="1" hangingPunct="1">
              <a:lnSpc>
                <a:spcPct val="90000"/>
              </a:lnSpc>
            </a:pPr>
            <a:r>
              <a:rPr lang="en-US" sz="2400">
                <a:latin typeface="Times New Roman" charset="0"/>
                <a:ea typeface="ヒラギノ明朝 ProN W3" charset="0"/>
                <a:cs typeface="ヒラギノ明朝 ProN W3" charset="0"/>
              </a:rPr>
              <a:t>Dark matter makes up most of the mass of the Universe</a:t>
            </a:r>
          </a:p>
          <a:p>
            <a:pPr eaLnBrk="1" hangingPunct="1">
              <a:lnSpc>
                <a:spcPct val="90000"/>
              </a:lnSpc>
            </a:pPr>
            <a:r>
              <a:rPr lang="en-US" sz="2400">
                <a:latin typeface="Times New Roman" charset="0"/>
                <a:ea typeface="ヒラギノ明朝 ProN W3" charset="0"/>
                <a:cs typeface="ヒラギノ明朝 ProN W3" charset="0"/>
              </a:rPr>
              <a:t>In the current standard model galaxies and clusters live in dark matter halos</a:t>
            </a:r>
          </a:p>
          <a:p>
            <a:pPr eaLnBrk="1" hangingPunct="1">
              <a:lnSpc>
                <a:spcPct val="90000"/>
              </a:lnSpc>
            </a:pPr>
            <a:r>
              <a:rPr lang="en-US" sz="2400">
                <a:latin typeface="Times New Roman" charset="0"/>
                <a:ea typeface="ヒラギノ明朝 ProN W3" charset="0"/>
                <a:cs typeface="ヒラギノ明朝 ProN W3" charset="0"/>
              </a:rPr>
              <a:t>This model successfully reproduces the properties of the universe on large scales</a:t>
            </a:r>
          </a:p>
          <a:p>
            <a:pPr eaLnBrk="1" hangingPunct="1">
              <a:lnSpc>
                <a:spcPct val="90000"/>
              </a:lnSpc>
            </a:pPr>
            <a:r>
              <a:rPr lang="en-US" sz="2400">
                <a:latin typeface="Times New Roman" charset="0"/>
                <a:ea typeface="ヒラギノ明朝 ProN W3" charset="0"/>
                <a:cs typeface="ヒラギノ明朝 ProN W3" charset="0"/>
              </a:rPr>
              <a:t>There are problem on small scales, such as the substructure problem. Perhaps the model is not right…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457200" y="-212725"/>
            <a:ext cx="8229600" cy="1508125"/>
          </a:xfrm>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Bullet Cluster</a:t>
            </a:r>
            <a:endParaRPr lang="en-US" sz="4000" b="1">
              <a:solidFill>
                <a:srgbClr val="FF3300"/>
              </a:solidFill>
              <a:latin typeface="Times New Roman" charset="0"/>
              <a:ea typeface="ヒラギノ明朝 ProN W6" charset="0"/>
              <a:cs typeface="ヒラギノ明朝 ProN W6" charset="0"/>
            </a:endParaRPr>
          </a:p>
        </p:txBody>
      </p:sp>
      <p:pic>
        <p:nvPicPr>
          <p:cNvPr id="5325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788"/>
            <a:ext cx="90678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457200" y="-212725"/>
            <a:ext cx="8229600" cy="1508125"/>
          </a:xfrm>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Bullet Cluster</a:t>
            </a:r>
            <a:endParaRPr lang="en-US" sz="4000" b="1">
              <a:solidFill>
                <a:srgbClr val="FF3300"/>
              </a:solidFill>
              <a:latin typeface="Times New Roman" charset="0"/>
              <a:ea typeface="ヒラギノ明朝 ProN W6" charset="0"/>
              <a:cs typeface="ヒラギノ明朝 ProN W6" charset="0"/>
            </a:endParaRPr>
          </a:p>
        </p:txBody>
      </p:sp>
      <p:pic>
        <p:nvPicPr>
          <p:cNvPr id="5427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7000"/>
            <a:ext cx="70104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76" name="Rectangle 3"/>
          <p:cNvSpPr>
            <a:spLocks/>
          </p:cNvSpPr>
          <p:nvPr/>
        </p:nvSpPr>
        <p:spPr bwMode="auto">
          <a:xfrm>
            <a:off x="3175" y="787400"/>
            <a:ext cx="1435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sz="2000">
                <a:solidFill>
                  <a:srgbClr val="000034"/>
                </a:solidFill>
                <a:latin typeface="Chalkboard" charset="0"/>
                <a:cs typeface="Chalkboard" charset="0"/>
                <a:sym typeface="Chalkboard" charset="0"/>
              </a:rPr>
              <a:t>Total Matter</a:t>
            </a:r>
          </a:p>
        </p:txBody>
      </p:sp>
      <p:sp>
        <p:nvSpPr>
          <p:cNvPr id="54277" name="Rectangle 4"/>
          <p:cNvSpPr>
            <a:spLocks/>
          </p:cNvSpPr>
          <p:nvPr/>
        </p:nvSpPr>
        <p:spPr bwMode="auto">
          <a:xfrm>
            <a:off x="8132763" y="5016500"/>
            <a:ext cx="93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000">
                <a:solidFill>
                  <a:srgbClr val="F53E1A"/>
                </a:solidFill>
                <a:latin typeface="Chalkboard" charset="0"/>
                <a:cs typeface="Chalkboard" charset="0"/>
                <a:sym typeface="Chalkboard" charset="0"/>
              </a:rPr>
              <a:t>Gas</a:t>
            </a:r>
          </a:p>
          <a:p>
            <a:pPr algn="ctr"/>
            <a:r>
              <a:rPr lang="en-US" sz="2000">
                <a:solidFill>
                  <a:srgbClr val="F53E1A"/>
                </a:solidFill>
                <a:latin typeface="Chalkboard" charset="0"/>
                <a:cs typeface="Chalkboard" charset="0"/>
                <a:sym typeface="Chalkboard" charset="0"/>
              </a:rPr>
              <a:t>≅</a:t>
            </a:r>
          </a:p>
          <a:p>
            <a:pPr algn="ctr"/>
            <a:r>
              <a:rPr lang="en-US" sz="2000">
                <a:solidFill>
                  <a:srgbClr val="F53E1A"/>
                </a:solidFill>
                <a:latin typeface="Chalkboard" charset="0"/>
                <a:cs typeface="Chalkboard" charset="0"/>
                <a:sym typeface="Chalkboard" charset="0"/>
              </a:rPr>
              <a:t>baryons</a:t>
            </a:r>
          </a:p>
        </p:txBody>
      </p:sp>
      <p:sp>
        <p:nvSpPr>
          <p:cNvPr id="54278" name="Line 5"/>
          <p:cNvSpPr>
            <a:spLocks noChangeShapeType="1"/>
          </p:cNvSpPr>
          <p:nvPr/>
        </p:nvSpPr>
        <p:spPr bwMode="auto">
          <a:xfrm>
            <a:off x="5602288" y="3794125"/>
            <a:ext cx="2614612" cy="1793875"/>
          </a:xfrm>
          <a:prstGeom prst="line">
            <a:avLst/>
          </a:prstGeom>
          <a:noFill/>
          <a:ln w="25400">
            <a:solidFill>
              <a:srgbClr val="F53E1A"/>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79" name="Line 6"/>
          <p:cNvSpPr>
            <a:spLocks noChangeShapeType="1"/>
          </p:cNvSpPr>
          <p:nvPr/>
        </p:nvSpPr>
        <p:spPr bwMode="auto">
          <a:xfrm>
            <a:off x="4257675" y="3976688"/>
            <a:ext cx="3971925" cy="1622425"/>
          </a:xfrm>
          <a:prstGeom prst="line">
            <a:avLst/>
          </a:prstGeom>
          <a:noFill/>
          <a:ln w="25400">
            <a:solidFill>
              <a:srgbClr val="F53E1A"/>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80" name="Line 7"/>
          <p:cNvSpPr>
            <a:spLocks noChangeShapeType="1"/>
          </p:cNvSpPr>
          <p:nvPr/>
        </p:nvSpPr>
        <p:spPr bwMode="auto">
          <a:xfrm rot="10800000">
            <a:off x="1282700" y="1117600"/>
            <a:ext cx="4749800" cy="2576513"/>
          </a:xfrm>
          <a:prstGeom prst="line">
            <a:avLst/>
          </a:prstGeom>
          <a:noFill/>
          <a:ln w="25400">
            <a:solidFill>
              <a:srgbClr val="000034"/>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81" name="Line 8"/>
          <p:cNvSpPr>
            <a:spLocks noChangeShapeType="1"/>
          </p:cNvSpPr>
          <p:nvPr/>
        </p:nvSpPr>
        <p:spPr bwMode="auto">
          <a:xfrm rot="10800000">
            <a:off x="1281113" y="1103313"/>
            <a:ext cx="2122487" cy="3049587"/>
          </a:xfrm>
          <a:prstGeom prst="line">
            <a:avLst/>
          </a:prstGeom>
          <a:noFill/>
          <a:ln w="25400">
            <a:solidFill>
              <a:srgbClr val="000034"/>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HiResBullet.mov" descr="/Users/tt/my_documents/astromovies/HiResBullet.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52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298"/>
                                        </p:tgtEl>
                                      </p:cBhvr>
                                    </p:cmd>
                                  </p:childTnLst>
                                </p:cTn>
                              </p:par>
                            </p:childTnLst>
                          </p:cTn>
                        </p:par>
                      </p:childTnLst>
                    </p:cTn>
                  </p:par>
                </p:childTnLst>
              </p:cTn>
              <p:nextCondLst>
                <p:cond evt="onClick" delay="0">
                  <p:tgtEl>
                    <p:spTgt spid="55298"/>
                  </p:tgtEl>
                </p:cond>
              </p:nextCondLst>
            </p:seq>
            <p:video>
              <p:cMediaNode>
                <p:cTn id="7" fill="hold" display="0">
                  <p:stCondLst>
                    <p:cond delay="indefinite"/>
                  </p:stCondLst>
                  <p:endCondLst>
                    <p:cond evt="onNext" delay="0">
                      <p:tgtEl>
                        <p:sldTgt/>
                      </p:tgtEl>
                    </p:cond>
                    <p:cond evt="onPrev" delay="0">
                      <p:tgtEl>
                        <p:sldTgt/>
                      </p:tgtEl>
                    </p:cond>
                  </p:endCondLst>
                </p:cTn>
                <p:tgtEl>
                  <p:spTgt spid="55298"/>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What if gravity is wrong? Summary</a:t>
            </a:r>
            <a:endParaRPr lang="en-US" sz="4000" b="1">
              <a:solidFill>
                <a:srgbClr val="FF3300"/>
              </a:solidFill>
              <a:latin typeface="Times New Roman" charset="0"/>
              <a:ea typeface="ヒラギノ明朝 ProN W6" charset="0"/>
              <a:cs typeface="ヒラギノ明朝 ProN W6" charset="0"/>
            </a:endParaRPr>
          </a:p>
        </p:txBody>
      </p:sp>
      <p:sp>
        <p:nvSpPr>
          <p:cNvPr id="45058" name="Rectangle 2"/>
          <p:cNvSpPr>
            <a:spLocks noGrp="1" noChangeArrowheads="1"/>
          </p:cNvSpPr>
          <p:nvPr>
            <p:ph type="body" idx="1"/>
          </p:nvPr>
        </p:nvSpPr>
        <p:spPr/>
        <p:txBody>
          <a:bodyPr rIns="81279"/>
          <a:lstStyle/>
          <a:p>
            <a:pPr marL="649288" indent="-609600" eaLnBrk="1" hangingPunct="1"/>
            <a:r>
              <a:rPr lang="en-US">
                <a:latin typeface="Times New Roman" charset="0"/>
                <a:ea typeface="ヒラギノ明朝 ProN W3" charset="0"/>
                <a:cs typeface="ヒラギノ明朝 ProN W3" charset="0"/>
              </a:rPr>
              <a:t>An alternative to dark matter is that our theory of gravity is wrong</a:t>
            </a:r>
          </a:p>
          <a:p>
            <a:pPr marL="649288" indent="-609600" eaLnBrk="1" hangingPunct="1"/>
            <a:r>
              <a:rPr lang="en-US">
                <a:latin typeface="Times New Roman" charset="0"/>
                <a:ea typeface="ヒラギノ明朝 ProN W3" charset="0"/>
                <a:cs typeface="ヒラギノ明朝 ProN W3" charset="0"/>
              </a:rPr>
              <a:t>That would be great…</a:t>
            </a:r>
          </a:p>
          <a:p>
            <a:pPr marL="649288" indent="-609600" eaLnBrk="1" hangingPunct="1"/>
            <a:r>
              <a:rPr lang="en-US">
                <a:latin typeface="Times New Roman" charset="0"/>
                <a:ea typeface="ヒラギノ明朝 ProN W3" charset="0"/>
                <a:cs typeface="ヒラギノ明朝 ProN W3" charset="0"/>
              </a:rPr>
              <a:t>Problem is: we do not know of an alternate theory of gravity that passes all the empirical tests of general relativity and cosmology and has no dark matter..</a:t>
            </a:r>
          </a:p>
          <a:p>
            <a:pPr marL="649288" indent="-609600" eaLnBrk="1" hangingPunct="1"/>
            <a:r>
              <a:rPr lang="en-US">
                <a:latin typeface="Times New Roman" charset="0"/>
                <a:ea typeface="ヒラギノ明朝 ProN W3" charset="0"/>
                <a:cs typeface="ヒラギノ明朝 ProN W3" charset="0"/>
              </a:rPr>
              <a:t>The search is still 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685800" y="1844675"/>
            <a:ext cx="7772400" cy="2041525"/>
          </a:xfrm>
        </p:spPr>
        <p:txBody>
          <a:bodyPr rIns="81279"/>
          <a:lstStyle/>
          <a:p>
            <a:pPr indent="0" eaLnBrk="1" hangingPunct="1"/>
            <a:r>
              <a:rPr lang="en-US" sz="4800" b="1">
                <a:solidFill>
                  <a:srgbClr val="FF3300"/>
                </a:solidFill>
                <a:latin typeface="Times New Roman" charset="0"/>
                <a:ea typeface="ヒラギノ明朝 ProN W3" charset="0"/>
                <a:cs typeface="ヒラギノ明朝 ProN W3" charset="0"/>
              </a:rPr>
              <a:t>The End</a:t>
            </a:r>
            <a:endParaRPr lang="en-US" sz="4800" b="1">
              <a:solidFill>
                <a:srgbClr val="FF3300"/>
              </a:solidFill>
              <a:latin typeface="Times New Roman" charset="0"/>
              <a:ea typeface="ヒラギノ明朝 ProN W6" charset="0"/>
              <a:cs typeface="ヒラギノ明朝 ProN W6" charset="0"/>
            </a:endParaRPr>
          </a:p>
        </p:txBody>
      </p:sp>
      <p:sp>
        <p:nvSpPr>
          <p:cNvPr id="57347" name="Rectangle 2"/>
          <p:cNvSpPr>
            <a:spLocks noGrp="1" noChangeArrowheads="1"/>
          </p:cNvSpPr>
          <p:nvPr>
            <p:ph type="body" idx="1"/>
          </p:nvPr>
        </p:nvSpPr>
        <p:spPr>
          <a:xfrm>
            <a:off x="1371600" y="3886200"/>
            <a:ext cx="6400800" cy="2971800"/>
          </a:xfrm>
        </p:spPr>
        <p:txBody>
          <a:bodyPr rIns="81279"/>
          <a:lstStyle/>
          <a:p>
            <a:pPr marL="39688" indent="0" algn="ctr" eaLnBrk="1" hangingPunct="1">
              <a:buFont typeface="Times New Roman" charset="0"/>
              <a:buNone/>
            </a:pPr>
            <a:r>
              <a:rPr lang="en-US" dirty="0">
                <a:latin typeface="Times New Roman" charset="0"/>
                <a:ea typeface="ヒラギノ明朝 ProN W3" charset="0"/>
                <a:cs typeface="ヒラギノ明朝 ProN W3" charset="0"/>
              </a:rPr>
              <a:t>See you </a:t>
            </a:r>
            <a:r>
              <a:rPr lang="en-US">
                <a:latin typeface="Times New Roman" charset="0"/>
                <a:ea typeface="ヒラギノ明朝 ProN W3" charset="0"/>
                <a:cs typeface="ヒラギノ明朝 ProN W3" charset="0"/>
              </a:rPr>
              <a:t>on </a:t>
            </a:r>
            <a:r>
              <a:rPr lang="en-US" smtClean="0">
                <a:latin typeface="Times New Roman" charset="0"/>
                <a:ea typeface="ヒラギノ明朝 ProN W3" charset="0"/>
                <a:cs typeface="ヒラギノ明朝 ProN W3" charset="0"/>
              </a:rPr>
              <a:t>Thursday </a:t>
            </a:r>
            <a:r>
              <a:rPr lang="en-US" dirty="0" smtClean="0">
                <a:latin typeface="Times New Roman" charset="0"/>
                <a:ea typeface="ヒラギノ明朝 ProN W3" charset="0"/>
                <a:cs typeface="ヒラギノ明朝 ProN W3" charset="0"/>
              </a:rPr>
              <a:t>(MIDTERM)!</a:t>
            </a:r>
            <a:endParaRPr lang="en-US" dirty="0">
              <a:latin typeface="Times New Roman" charset="0"/>
              <a:ea typeface="ヒラギノ明朝 ProN W3" charset="0"/>
              <a:cs typeface="ヒラギノ明朝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rIns="81279"/>
          <a:lstStyle/>
          <a:p>
            <a:pPr indent="0" eaLnBrk="1" hangingPunct="1"/>
            <a:r>
              <a:rPr lang="en-US" b="1">
                <a:solidFill>
                  <a:srgbClr val="FF3300"/>
                </a:solidFill>
                <a:latin typeface="Times New Roman" charset="0"/>
                <a:ea typeface="ヒラギノ明朝 ProN W3" charset="0"/>
                <a:cs typeface="ヒラギノ明朝 ProN W3" charset="0"/>
              </a:rPr>
              <a:t>Today.. On Astro-2</a:t>
            </a:r>
            <a:endParaRPr lang="en-US" b="1">
              <a:solidFill>
                <a:srgbClr val="FF3300"/>
              </a:solidFill>
              <a:latin typeface="Times New Roman" charset="0"/>
              <a:ea typeface="ヒラギノ明朝 ProN W6" charset="0"/>
              <a:cs typeface="ヒラギノ明朝 ProN W6" charset="0"/>
            </a:endParaRPr>
          </a:p>
        </p:txBody>
      </p:sp>
      <p:sp>
        <p:nvSpPr>
          <p:cNvPr id="6146" name="Rectangle 2"/>
          <p:cNvSpPr>
            <a:spLocks noGrp="1" noChangeArrowheads="1"/>
          </p:cNvSpPr>
          <p:nvPr>
            <p:ph type="body" idx="1"/>
          </p:nvPr>
        </p:nvSpPr>
        <p:spPr/>
        <p:txBody>
          <a:bodyPr rIns="81279"/>
          <a:lstStyle/>
          <a:p>
            <a:pPr marL="649288" indent="-609600" eaLnBrk="1" hangingPunct="1">
              <a:buSzPct val="99000"/>
              <a:buFont typeface="Times New Roman" charset="0"/>
              <a:buAutoNum type="arabicPeriod"/>
            </a:pPr>
            <a:r>
              <a:rPr lang="en-US">
                <a:latin typeface="Times New Roman" charset="0"/>
                <a:ea typeface="ヒラギノ明朝 ProN W3" charset="0"/>
                <a:cs typeface="ヒラギノ明朝 ProN W3" charset="0"/>
              </a:rPr>
              <a:t>Additional evidence for dark matter: Gravitational lensing</a:t>
            </a:r>
          </a:p>
          <a:p>
            <a:pPr marL="649288" indent="-609600" eaLnBrk="1" hangingPunct="1">
              <a:buSzPct val="99000"/>
              <a:buFont typeface="Times New Roman" charset="0"/>
              <a:buAutoNum type="arabicPeriod"/>
            </a:pPr>
            <a:r>
              <a:rPr lang="en-US">
                <a:latin typeface="Times New Roman" charset="0"/>
                <a:ea typeface="ヒラギノ明朝 ProN W3" charset="0"/>
                <a:cs typeface="ヒラギノ明朝 ProN W3" charset="0"/>
              </a:rPr>
              <a:t>Measuring the Hubble constant and dark matter substructure with gravitational lensing</a:t>
            </a:r>
          </a:p>
          <a:p>
            <a:pPr marL="649288" indent="-609600" eaLnBrk="1" hangingPunct="1">
              <a:buSzPct val="99000"/>
              <a:buFont typeface="Times New Roman" charset="0"/>
              <a:buAutoNum type="arabicPeriod"/>
            </a:pPr>
            <a:r>
              <a:rPr lang="en-US">
                <a:latin typeface="Times New Roman" charset="0"/>
                <a:ea typeface="ヒラギノ明朝 ProN W3" charset="0"/>
                <a:cs typeface="ヒラギノ明朝 ProN W3" charset="0"/>
              </a:rPr>
              <a:t>What is dark matter? Machos and wimps</a:t>
            </a:r>
          </a:p>
          <a:p>
            <a:pPr marL="649288" indent="-609600" eaLnBrk="1" hangingPunct="1">
              <a:buSzPct val="99000"/>
              <a:buFont typeface="Times New Roman" charset="0"/>
              <a:buAutoNum type="arabicPeriod"/>
            </a:pPr>
            <a:r>
              <a:rPr lang="en-US">
                <a:latin typeface="Times New Roman" charset="0"/>
                <a:ea typeface="ヒラギノ明朝 ProN W3" charset="0"/>
                <a:cs typeface="ヒラギノ明朝 ProN W3" charset="0"/>
              </a:rPr>
              <a:t>Is it really dark matter? Modified Newtonian Dynamics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Gravitational lensing!</a:t>
            </a:r>
            <a:endParaRPr lang="en-US" sz="4000" b="1">
              <a:solidFill>
                <a:srgbClr val="FF3300"/>
              </a:solidFill>
              <a:latin typeface="Times New Roman" charset="0"/>
              <a:ea typeface="ヒラギノ明朝 ProN W6" charset="0"/>
              <a:cs typeface="ヒラギノ明朝 ProN W6" charset="0"/>
            </a:endParaRPr>
          </a:p>
        </p:txBody>
      </p:sp>
      <p:sp>
        <p:nvSpPr>
          <p:cNvPr id="7170" name="Rectangle 2"/>
          <p:cNvSpPr>
            <a:spLocks noGrp="1" noChangeArrowheads="1"/>
          </p:cNvSpPr>
          <p:nvPr>
            <p:ph type="body" idx="1"/>
          </p:nvPr>
        </p:nvSpPr>
        <p:spPr/>
        <p:txBody>
          <a:bodyPr rIns="81279"/>
          <a:lstStyle/>
          <a:p>
            <a:pPr marL="649288" indent="-609600" eaLnBrk="1" hangingPunct="1"/>
            <a:r>
              <a:rPr lang="en-US" sz="2800">
                <a:latin typeface="Times New Roman" charset="0"/>
                <a:ea typeface="ヒラギノ明朝 ProN W3" charset="0"/>
                <a:cs typeface="ヒラギノ明朝 ProN W3" charset="0"/>
              </a:rPr>
              <a:t>Mass concentrations perturb spacetime, altering the propagation of light</a:t>
            </a:r>
          </a:p>
        </p:txBody>
      </p:sp>
      <p:pic>
        <p:nvPicPr>
          <p:cNvPr id="1843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389688"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Strong gravitational lensing!</a:t>
            </a:r>
            <a:endParaRPr lang="en-US" sz="4000" b="1">
              <a:solidFill>
                <a:srgbClr val="FF3300"/>
              </a:solidFill>
              <a:latin typeface="Times New Roman" charset="0"/>
              <a:ea typeface="ヒラギノ明朝 ProN W6" charset="0"/>
              <a:cs typeface="ヒラギノ明朝 ProN W6" charset="0"/>
            </a:endParaRPr>
          </a:p>
        </p:txBody>
      </p:sp>
      <p:sp>
        <p:nvSpPr>
          <p:cNvPr id="8194" name="Rectangle 2"/>
          <p:cNvSpPr>
            <a:spLocks noGrp="1" noChangeArrowheads="1"/>
          </p:cNvSpPr>
          <p:nvPr>
            <p:ph type="body" idx="1"/>
          </p:nvPr>
        </p:nvSpPr>
        <p:spPr/>
        <p:txBody>
          <a:bodyPr rIns="81279"/>
          <a:lstStyle/>
          <a:p>
            <a:pPr marL="649288" indent="-609600" eaLnBrk="1" hangingPunct="1"/>
            <a:r>
              <a:rPr lang="en-US" sz="2800">
                <a:latin typeface="Times New Roman" charset="0"/>
                <a:ea typeface="ヒラギノ明朝 ProN W3" charset="0"/>
                <a:cs typeface="ヒラギノ明朝 ProN W3" charset="0"/>
              </a:rPr>
              <a:t>Under special circumstances the distortion is so strong that creates two images of a background object. This is called strong lensing</a:t>
            </a: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t="24031" b="19020"/>
          <a:stretch>
            <a:fillRect/>
          </a:stretch>
        </p:blipFill>
        <p:spPr bwMode="auto">
          <a:xfrm>
            <a:off x="493713" y="3035300"/>
            <a:ext cx="8143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Examples of strong lenses</a:t>
            </a:r>
            <a:endParaRPr lang="en-US" sz="4000" b="1">
              <a:solidFill>
                <a:srgbClr val="FF3300"/>
              </a:solidFill>
              <a:latin typeface="Times New Roman" charset="0"/>
              <a:ea typeface="ヒラギノ明朝 ProN W6" charset="0"/>
              <a:cs typeface="ヒラギノ明朝 ProN W6" charset="0"/>
            </a:endParaRPr>
          </a:p>
        </p:txBody>
      </p:sp>
      <p:pic>
        <p:nvPicPr>
          <p:cNvPr id="2048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600200"/>
            <a:ext cx="5657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rIns="81279"/>
          <a:lstStyle/>
          <a:p>
            <a:pPr indent="0" eaLnBrk="1" hangingPunct="1"/>
            <a:r>
              <a:rPr lang="en-US" sz="4000" b="1">
                <a:solidFill>
                  <a:srgbClr val="FF3300"/>
                </a:solidFill>
                <a:latin typeface="Times New Roman" charset="0"/>
                <a:ea typeface="ヒラギノ明朝 ProN W3" charset="0"/>
                <a:cs typeface="ヒラギノ明朝 ProN W3" charset="0"/>
              </a:rPr>
              <a:t>Detecting dark matter. Why is it called lensing?</a:t>
            </a:r>
            <a:endParaRPr lang="en-US" sz="4000" b="1">
              <a:solidFill>
                <a:srgbClr val="FF3300"/>
              </a:solidFill>
              <a:latin typeface="Times New Roman" charset="0"/>
              <a:ea typeface="ヒラギノ明朝 ProN W6" charset="0"/>
              <a:cs typeface="ヒラギノ明朝 ProN W6" charset="0"/>
            </a:endParaRPr>
          </a:p>
        </p:txBody>
      </p:sp>
      <p:sp>
        <p:nvSpPr>
          <p:cNvPr id="10242" name="Rectangle 2"/>
          <p:cNvSpPr>
            <a:spLocks noGrp="1" noChangeArrowheads="1"/>
          </p:cNvSpPr>
          <p:nvPr>
            <p:ph type="body" idx="1"/>
          </p:nvPr>
        </p:nvSpPr>
        <p:spPr>
          <a:xfrm>
            <a:off x="457200" y="1600200"/>
            <a:ext cx="4038600" cy="5257800"/>
          </a:xfrm>
        </p:spPr>
        <p:txBody>
          <a:bodyPr rIns="81279"/>
          <a:lstStyle/>
          <a:p>
            <a:pPr marL="649288" indent="-609600" eaLnBrk="1" hangingPunct="1"/>
            <a:r>
              <a:rPr lang="en-US" sz="2800">
                <a:latin typeface="Times New Roman" charset="0"/>
                <a:ea typeface="ヒラギノ明朝 ProN W3" charset="0"/>
                <a:cs typeface="ヒラギノ明朝 ProN W3" charset="0"/>
              </a:rPr>
              <a:t>The physics is very similar to that of common optical lenses</a:t>
            </a:r>
          </a:p>
          <a:p>
            <a:pPr marL="649288" indent="-609600" eaLnBrk="1" hangingPunct="1"/>
            <a:r>
              <a:rPr lang="en-US" sz="2800">
                <a:latin typeface="Times New Roman" charset="0"/>
                <a:ea typeface="ヒラギノ明朝 ProN W3" charset="0"/>
                <a:cs typeface="ヒラギノ明朝 ProN W3" charset="0"/>
              </a:rPr>
              <a:t>In fact many of the features of gravitational lensing can be reproduced by common optical devices.</a:t>
            </a:r>
          </a:p>
        </p:txBody>
      </p:sp>
      <p:pic>
        <p:nvPicPr>
          <p:cNvPr id="21508"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479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p:cNvSpPr>
          <p:nvPr/>
        </p:nvSpPr>
        <p:spPr bwMode="auto">
          <a:xfrm>
            <a:off x="4648200" y="5638800"/>
            <a:ext cx="1930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350"/>
              </a:spcBef>
            </a:pPr>
            <a:r>
              <a:rPr lang="en-US" sz="2400">
                <a:solidFill>
                  <a:schemeClr val="tx1"/>
                </a:solidFill>
                <a:latin typeface="Times New Roman" charset="0"/>
                <a:cs typeface="Times New Roman" charset="0"/>
                <a:sym typeface="Times New Roman" charset="0"/>
              </a:rPr>
              <a:t>Einstein Ring</a:t>
            </a:r>
          </a:p>
        </p:txBody>
      </p:sp>
      <p:sp>
        <p:nvSpPr>
          <p:cNvPr id="21510" name="Rectangle 5"/>
          <p:cNvSpPr>
            <a:spLocks/>
          </p:cNvSpPr>
          <p:nvPr/>
        </p:nvSpPr>
        <p:spPr bwMode="auto">
          <a:xfrm>
            <a:off x="7162800" y="5638800"/>
            <a:ext cx="1397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1350"/>
              </a:spcBef>
            </a:pPr>
            <a:r>
              <a:rPr lang="en-US" sz="2400">
                <a:solidFill>
                  <a:schemeClr val="tx1"/>
                </a:solidFill>
                <a:latin typeface="Times New Roman" charset="0"/>
                <a:cs typeface="Times New Roman" charset="0"/>
                <a:sym typeface="Times New Roman" charset="0"/>
              </a:rPr>
              <a:t>Double</a:t>
            </a:r>
          </a:p>
        </p:txBody>
      </p:sp>
      <p:sp>
        <p:nvSpPr>
          <p:cNvPr id="21511" name="Rectangle 6"/>
          <p:cNvSpPr>
            <a:spLocks/>
          </p:cNvSpPr>
          <p:nvPr/>
        </p:nvSpPr>
        <p:spPr bwMode="auto">
          <a:xfrm>
            <a:off x="4708525" y="1793875"/>
            <a:ext cx="8985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Source</a:t>
            </a:r>
          </a:p>
        </p:txBody>
      </p:sp>
      <p:sp>
        <p:nvSpPr>
          <p:cNvPr id="21512" name="Rectangle 7"/>
          <p:cNvSpPr>
            <a:spLocks/>
          </p:cNvSpPr>
          <p:nvPr/>
        </p:nvSpPr>
        <p:spPr bwMode="auto">
          <a:xfrm>
            <a:off x="6765925" y="1717675"/>
            <a:ext cx="13382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chemeClr val="tx1"/>
                </a:solidFill>
                <a:latin typeface="Times New Roman" charset="0"/>
                <a:cs typeface="Times New Roman" charset="0"/>
                <a:sym typeface="Times New Roman" charset="0"/>
              </a:rPr>
              <a:t>Quadruple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109" charset="0"/>
            <a:ea typeface="ヒラギノ角ゴ ProN W3" pitchFamily="-109" charset="-128"/>
            <a:cs typeface="ヒラギノ角ゴ ProN W3" pitchFamily="-109" charset="-128"/>
            <a:sym typeface="Arial" pitchFamily="-109"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Arial" pitchFamily="-109" charset="0"/>
            <a:ea typeface="ヒラギノ角ゴ ProN W3" pitchFamily="-109" charset="-128"/>
            <a:cs typeface="ヒラギノ角ゴ ProN W3" pitchFamily="-109" charset="-128"/>
            <a:sym typeface="Arial" pitchFamily="-109"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5039</TotalTime>
  <Pages>0</Pages>
  <Words>2153</Words>
  <Characters>0</Characters>
  <Application>Microsoft Macintosh PowerPoint</Application>
  <PresentationFormat>On-screen Show (4:3)</PresentationFormat>
  <Lines>0</Lines>
  <Paragraphs>178</Paragraphs>
  <Slides>44</Slides>
  <Notes>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Title &amp; Bullets</vt:lpstr>
      <vt:lpstr>Astro-2: History of the Universe</vt:lpstr>
      <vt:lpstr>Previously.. On Astro-2</vt:lpstr>
      <vt:lpstr>Previously.. On Astro-2</vt:lpstr>
      <vt:lpstr>Previously.. On Astro-2</vt:lpstr>
      <vt:lpstr>Today.. On Astro-2</vt:lpstr>
      <vt:lpstr>Detecting dark matter. Gravitational lensing!</vt:lpstr>
      <vt:lpstr>Detecting dark matter. Strong gravitational lensing!</vt:lpstr>
      <vt:lpstr>Detecting dark matter. Examples of strong lenses</vt:lpstr>
      <vt:lpstr>Detecting dark matter. Why is it called lensing?</vt:lpstr>
      <vt:lpstr>Detecting dark matter. Strong lensing by clusters</vt:lpstr>
      <vt:lpstr>Detecting dark matter. Why do we care about lensing?</vt:lpstr>
      <vt:lpstr>Detecting dark matter. Weak lensing</vt:lpstr>
      <vt:lpstr>Detecting dark matter. Weak lensing mass maps</vt:lpstr>
      <vt:lpstr>Summary 1. Lensing detections of dark matter</vt:lpstr>
      <vt:lpstr>Gravitational lensing. Measuring the Hubble constant</vt:lpstr>
      <vt:lpstr>Gravitational lensing. Measuring the Hubble constant. How does it work?</vt:lpstr>
      <vt:lpstr>Gravitational lensing. Detecting substructure..</vt:lpstr>
      <vt:lpstr>Summary 2. Other applications of lensing</vt:lpstr>
      <vt:lpstr>What is dark matter? Or what is “normal” matter</vt:lpstr>
      <vt:lpstr>What is dark matter?</vt:lpstr>
      <vt:lpstr>What is dark matter? Searching for baryonic dark matter</vt:lpstr>
      <vt:lpstr>What is dark matter?  Baryonic dark matter</vt:lpstr>
      <vt:lpstr>What is dark matter?  White Dwarfs &amp; Neutron stars</vt:lpstr>
      <vt:lpstr>What is dark matter?  Brown dwarfs</vt:lpstr>
      <vt:lpstr>What is dark matter?  Not enough in WD and BD</vt:lpstr>
      <vt:lpstr>What is dark matter?  Black holes</vt:lpstr>
      <vt:lpstr>What is dark matter?  Not enough in NS and “normal” BH</vt:lpstr>
      <vt:lpstr>What is dark matter?  Microlensing…</vt:lpstr>
      <vt:lpstr>What is dark matter? Non baryonic dark matter</vt:lpstr>
      <vt:lpstr>What is dark matter? WIMPS?</vt:lpstr>
      <vt:lpstr>What is dark matter? Neutrinos?</vt:lpstr>
      <vt:lpstr>What is dark matter? Dark matter cannot be hot</vt:lpstr>
      <vt:lpstr>What is dark matter? Discussion</vt:lpstr>
      <vt:lpstr>What is dark matter? Summary</vt:lpstr>
      <vt:lpstr>What if gravity is wrong? MOND</vt:lpstr>
      <vt:lpstr>What if gravity is wrong? MOND</vt:lpstr>
      <vt:lpstr>What if gravity is wrong? MOND</vt:lpstr>
      <vt:lpstr>What if gravity is wrong? How do we evaluate competing theories?</vt:lpstr>
      <vt:lpstr>What if gravity is wrong?  Testing MOND</vt:lpstr>
      <vt:lpstr>Bullet Cluster</vt:lpstr>
      <vt:lpstr>Bullet Cluster</vt:lpstr>
      <vt:lpstr>PowerPoint Presentation</vt:lpstr>
      <vt:lpstr>What if gravity is wrong? Summary</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perspective graduate students 2006</dc:title>
  <dc:subject/>
  <dc:creator>Tommaso Lorenzo Treu</dc:creator>
  <cp:keywords/>
  <dc:description/>
  <cp:lastModifiedBy>Tommaso Treu</cp:lastModifiedBy>
  <cp:revision>5</cp:revision>
  <cp:lastPrinted>2011-04-10T22:50:47Z</cp:lastPrinted>
  <dcterms:created xsi:type="dcterms:W3CDTF">2011-04-14T20:26:00Z</dcterms:created>
  <dcterms:modified xsi:type="dcterms:W3CDTF">2013-04-22T16:29:15Z</dcterms:modified>
</cp:coreProperties>
</file>