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82" r:id="rId2"/>
    <p:sldId id="605" r:id="rId3"/>
    <p:sldId id="615" r:id="rId4"/>
    <p:sldId id="624" r:id="rId5"/>
    <p:sldId id="625" r:id="rId6"/>
    <p:sldId id="626" r:id="rId7"/>
    <p:sldId id="627" r:id="rId8"/>
    <p:sldId id="629" r:id="rId9"/>
    <p:sldId id="630" r:id="rId10"/>
    <p:sldId id="631" r:id="rId11"/>
    <p:sldId id="632" r:id="rId12"/>
    <p:sldId id="628" r:id="rId13"/>
    <p:sldId id="633" r:id="rId14"/>
    <p:sldId id="634" r:id="rId15"/>
    <p:sldId id="635" r:id="rId16"/>
    <p:sldId id="636" r:id="rId17"/>
    <p:sldId id="637" r:id="rId18"/>
    <p:sldId id="638" r:id="rId19"/>
    <p:sldId id="640" r:id="rId20"/>
    <p:sldId id="641" r:id="rId21"/>
    <p:sldId id="643" r:id="rId22"/>
    <p:sldId id="642" r:id="rId23"/>
    <p:sldId id="644" r:id="rId24"/>
    <p:sldId id="646" r:id="rId25"/>
    <p:sldId id="647" r:id="rId26"/>
    <p:sldId id="639" r:id="rId27"/>
    <p:sldId id="648" r:id="rId28"/>
    <p:sldId id="587" r:id="rId2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7600" y="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66800" y="685800"/>
            <a:ext cx="42672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1148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2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7600" y="822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E21C6F-BAFA-1C4D-9C41-303BD2807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FA21CC-9E06-AC47-BDCB-C0BEA916C1B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0A0A02-DA43-364D-8450-25472C5B4AC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F08A26-744F-4843-9121-CA35DAFA5AA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3D93AFD-5233-284B-8311-8ACAC44DEAA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2BCDBC-69C5-DD4C-8353-9772996AFC44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5C1030-A7E6-9146-979E-0161DBCD150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5D34CD-286D-284A-8CF3-DA5538D34A1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6B57A3-B6E5-F54B-8FA5-AB14A27D798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088179-F40F-3F4A-98BA-6451CB2DC66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0E7B7D-DBA4-5942-87E6-E27001675EB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7CF092-A630-BC41-91C8-D2C9EAD0B75A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187F581-D3EF-B746-8922-0BE3560102F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2E29FB-C28F-F34A-A667-0C46D854F31D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F5DF18-0620-4341-BE30-4DF0AC1BE68E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FB2F290-1FA6-E54B-BD92-8D73754A7928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AD8A2-E56B-524E-92A1-24AAEB8C663E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40697B-4FE0-E746-A223-F217FB32BD82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C4A054-4502-D542-8CB3-F09B98E64665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66F129-5BB8-5E40-B8AE-9C76A5EA661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5864FDA-3261-8F4A-9758-8E719B13BAA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44E710-3100-7149-B5FA-AA263912AA51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6CE94E-E91F-B741-9195-4CA14A82E6C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528357-97DF-EE42-84CA-EE4C420F006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5DA937-BB7B-7846-8FB7-4CE18101C66E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7AF9C0-7529-5440-8BBC-4F850DCD33D3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83F2F9E-E6FF-7548-B17E-5A0E63C59BC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DD151E5-181C-5041-A97A-C6F267000BD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FAE3324-906A-DD4E-AAE1-07A4ECE7F0EB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A15B-59C9-2A4C-A93A-DE9EC5B50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A472-AC52-C34E-A609-E9EE7E135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488F-276A-AC40-8FEB-AA8AF3B8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ED29-664A-B045-B1F2-5E6C8509B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6807F-52AD-0446-AEF7-BCD97E3E1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91E6-3FD2-D640-9BE6-0386B779C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3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5FA5-B43B-F249-938E-247B141D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F194-16B1-D14C-A76C-54BA73497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5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0054-29E5-434C-9B99-E68107FC0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850A-F928-FD4D-87B9-015984F76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C070-CA06-F74A-A9BB-8F9197889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F956-88C1-F24A-832F-81FA9DAA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7E3A-4579-EA45-9FA0-0C6C144AF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FC90-186C-6D4D-A450-0A7F5D048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1339E10A-D01F-0B4C-911E-2F4E4828F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Astro-2: History of the Universe</a:t>
            </a:r>
          </a:p>
        </p:txBody>
      </p:sp>
      <p:pic>
        <p:nvPicPr>
          <p:cNvPr id="17410" name="Picture 13" descr="dawnoftime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00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Lecture 9; May 9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Big Bang Models.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Parallel lines</a:t>
            </a:r>
          </a:p>
        </p:txBody>
      </p:sp>
      <p:pic>
        <p:nvPicPr>
          <p:cNvPr id="35842" name="Picture 6" descr="figure-28-1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600200"/>
            <a:ext cx="4462463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Big Bang Models. Geometry. Summary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If the universe is homogenous and isotropic and correctly described by General Relativity: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At any given time the universe is a 3D space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It could be open/close/flat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If it is close, its volume is finite. If it is open or flat its volume is infinite.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Times New Roman" charset="0"/>
              </a:rPr>
              <a:t>In any case THERE IS NO CENTER AND THERE ARE NO EDGES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geometry of the universe. Discussion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There is a single general space, a single vast immensity which we may freely call void: in it are innumerable globes like this on which we live and grow; this space we declare to be infinite, since neither reason, convenience, sense-perception nor nature assign to it a limit.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altLang="ja-JP" sz="2800">
                <a:latin typeface="Times New Roman" charset="0"/>
              </a:rPr>
              <a:t> (Giordano Bruno)</a:t>
            </a:r>
          </a:p>
          <a:p>
            <a:pPr marL="609600" indent="-609600" eaLnBrk="1" hangingPunct="1"/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It is fairly certain that our space is finite though unbounded. Infinite space is simply a scandal to human tought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altLang="ja-JP" sz="2800">
                <a:latin typeface="Times New Roman" charset="0"/>
              </a:rPr>
              <a:t> (Bishop Barnes)</a:t>
            </a:r>
          </a:p>
          <a:p>
            <a:pPr marL="609600" indent="-609600" eaLnBrk="1" hangingPunct="1"/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Geometry and dynamics of the Universe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In general relativity geometry and mass are closely related.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mass content of the universe determines its geometry AND its dynamics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In general, the dynamical evolution of the universe is determined by a single function that describes the evolution of distances as a function of time, called a(t)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Consider two points at a time t1 and t2. The ratio of the distances between the two points is a(t1)/a(t2)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Once we have a model of the universe we can compute a(t) and compare it with the observations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What does Hubble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’</a:t>
            </a:r>
            <a:r>
              <a:rPr lang="en-US" altLang="ja-JP" sz="4000" b="1">
                <a:solidFill>
                  <a:srgbClr val="FF3300"/>
                </a:solidFill>
                <a:latin typeface="Times New Roman" charset="0"/>
              </a:rPr>
              <a:t>s Law mean in this context?</a:t>
            </a:r>
            <a:endParaRPr lang="en-US" sz="4000" b="1">
              <a:solidFill>
                <a:srgbClr val="FF3300"/>
              </a:solidFill>
              <a:latin typeface="Times New Roman" charset="0"/>
            </a:endParaRPr>
          </a:p>
        </p:txBody>
      </p:sp>
      <p:pic>
        <p:nvPicPr>
          <p:cNvPr id="44034" name="Picture 6" descr="figure-28-0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600200"/>
            <a:ext cx="4857750" cy="2185988"/>
          </a:xfrm>
          <a:noFill/>
        </p:spPr>
      </p:pic>
      <p:sp>
        <p:nvSpPr>
          <p:cNvPr id="7280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Take us and a cluster at a distance of 1 Gpc now (t1). Hubble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altLang="ja-JP" sz="2000">
                <a:latin typeface="Times New Roman" charset="0"/>
              </a:rPr>
              <a:t>s law says that the distance is increasing with time (</a:t>
            </a:r>
            <a:r>
              <a:rPr lang="ja-JP" altLang="en-US" sz="2000">
                <a:latin typeface="Times New Roman" charset="0"/>
              </a:rPr>
              <a:t>“</a:t>
            </a:r>
            <a:r>
              <a:rPr lang="en-US" altLang="ja-JP" sz="2000">
                <a:latin typeface="Times New Roman" charset="0"/>
              </a:rPr>
              <a:t>moving away</a:t>
            </a:r>
            <a:r>
              <a:rPr lang="ja-JP" altLang="en-US" sz="2000">
                <a:latin typeface="Times New Roman" charset="0"/>
              </a:rPr>
              <a:t>”</a:t>
            </a:r>
            <a:r>
              <a:rPr lang="en-US" altLang="ja-JP" sz="2000">
                <a:latin typeface="Times New Roman" charset="0"/>
              </a:rPr>
              <a:t>).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In billion years (t2) the cluster will be more distant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This means that a(t2)&gt;a(t1)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This is true for any two points. Every two points are </a:t>
            </a:r>
            <a:r>
              <a:rPr lang="ja-JP" altLang="en-US" sz="2000">
                <a:latin typeface="Times New Roman" charset="0"/>
              </a:rPr>
              <a:t>“</a:t>
            </a:r>
            <a:r>
              <a:rPr lang="en-US" altLang="ja-JP" sz="2000">
                <a:latin typeface="Times New Roman" charset="0"/>
              </a:rPr>
              <a:t>moving away from each other</a:t>
            </a:r>
            <a:r>
              <a:rPr lang="ja-JP" altLang="en-US" sz="2000">
                <a:latin typeface="Times New Roman" charset="0"/>
              </a:rPr>
              <a:t>”</a:t>
            </a:r>
            <a:r>
              <a:rPr lang="en-US" altLang="ja-JP" sz="2000">
                <a:latin typeface="Times New Roman" charset="0"/>
              </a:rPr>
              <a:t> at this time.</a:t>
            </a:r>
            <a:endParaRPr lang="en-US" sz="20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Expansion and mass/geometry</a:t>
            </a:r>
          </a:p>
        </p:txBody>
      </p:sp>
      <p:sp>
        <p:nvSpPr>
          <p:cNvPr id="73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expansion rate, i.e. the ratio between velocity and distance (the generalization of the Hubble constant) can change with time.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This is exactly what we want to know!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Friedman</a:t>
            </a:r>
            <a:r>
              <a:rPr lang="ja-JP" altLang="en-US" sz="2400">
                <a:latin typeface="Times New Roman" charset="0"/>
              </a:rPr>
              <a:t>’</a:t>
            </a:r>
            <a:r>
              <a:rPr lang="en-US" altLang="ja-JP" sz="2400">
                <a:latin typeface="Times New Roman" charset="0"/>
              </a:rPr>
              <a:t>s Equation connects the Hubble parameter with the mass geometry of the Universe: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H</a:t>
            </a:r>
            <a:r>
              <a:rPr lang="en-US" sz="2400" baseline="30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=H</a:t>
            </a:r>
            <a:r>
              <a:rPr lang="en-US" sz="2400" baseline="-25000">
                <a:latin typeface="Times New Roman" charset="0"/>
              </a:rPr>
              <a:t>0</a:t>
            </a:r>
            <a:r>
              <a:rPr lang="en-US" sz="2400" baseline="30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[</a:t>
            </a:r>
            <a:r>
              <a:rPr lang="el-GR" sz="2400">
                <a:latin typeface="Times New Roman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cs typeface="Times New Roman" charset="0"/>
              </a:rPr>
              <a:t>rad,0</a:t>
            </a:r>
            <a:r>
              <a:rPr lang="en-US" sz="2400">
                <a:latin typeface="Times New Roman" charset="0"/>
                <a:cs typeface="Times New Roman" charset="0"/>
              </a:rPr>
              <a:t>(1+z)</a:t>
            </a:r>
            <a:r>
              <a:rPr lang="en-US" sz="2400" baseline="30000">
                <a:latin typeface="Times New Roman" charset="0"/>
                <a:cs typeface="Times New Roman" charset="0"/>
              </a:rPr>
              <a:t>4</a:t>
            </a:r>
            <a:r>
              <a:rPr lang="en-US" sz="2400">
                <a:latin typeface="Times New Roman" charset="0"/>
                <a:cs typeface="Times New Roman" charset="0"/>
              </a:rPr>
              <a:t>+</a:t>
            </a:r>
            <a:r>
              <a:rPr lang="el-GR" sz="2400">
                <a:latin typeface="Times New Roman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cs typeface="Times New Roman" charset="0"/>
              </a:rPr>
              <a:t>m,0</a:t>
            </a:r>
            <a:r>
              <a:rPr lang="en-US" sz="2400">
                <a:latin typeface="Times New Roman" charset="0"/>
                <a:cs typeface="Times New Roman" charset="0"/>
              </a:rPr>
              <a:t>(1+z)</a:t>
            </a:r>
            <a:r>
              <a:rPr lang="en-US" sz="2400" baseline="30000">
                <a:latin typeface="Times New Roman" charset="0"/>
                <a:cs typeface="Times New Roman" charset="0"/>
              </a:rPr>
              <a:t>3</a:t>
            </a:r>
            <a:r>
              <a:rPr lang="en-US" sz="2400">
                <a:latin typeface="Times New Roman" charset="0"/>
                <a:cs typeface="Times New Roman" charset="0"/>
              </a:rPr>
              <a:t>+</a:t>
            </a:r>
            <a:r>
              <a:rPr lang="el-GR" sz="2400">
                <a:latin typeface="Times New Roman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cs typeface="Times New Roman" charset="0"/>
              </a:rPr>
              <a:t>k</a:t>
            </a:r>
            <a:r>
              <a:rPr lang="en-US" sz="2400">
                <a:latin typeface="Times New Roman" charset="0"/>
                <a:cs typeface="Times New Roman" charset="0"/>
              </a:rPr>
              <a:t>(1+z)</a:t>
            </a:r>
            <a:r>
              <a:rPr lang="en-US" sz="2400" baseline="30000">
                <a:latin typeface="Times New Roman" charset="0"/>
                <a:cs typeface="Times New Roman" charset="0"/>
              </a:rPr>
              <a:t>2</a:t>
            </a:r>
            <a:r>
              <a:rPr lang="en-US" sz="2400">
                <a:latin typeface="Times New Roman" charset="0"/>
                <a:cs typeface="Times New Roman" charset="0"/>
              </a:rPr>
              <a:t>+</a:t>
            </a:r>
            <a:r>
              <a:rPr lang="el-GR" sz="2400">
                <a:latin typeface="Times New Roman" charset="0"/>
                <a:cs typeface="Times New Roman" charset="0"/>
              </a:rPr>
              <a:t>Ω</a:t>
            </a:r>
            <a:r>
              <a:rPr lang="el-GR" sz="2400" baseline="-25000">
                <a:latin typeface="Times New Roman" charset="0"/>
                <a:cs typeface="Times New Roman" charset="0"/>
              </a:rPr>
              <a:t>Λ</a:t>
            </a:r>
            <a:r>
              <a:rPr lang="en-US" sz="2400">
                <a:latin typeface="Times New Roman" charset="0"/>
              </a:rPr>
              <a:t>]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l-GR" sz="2400">
                <a:latin typeface="Times New Roman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cs typeface="Times New Roman" charset="0"/>
              </a:rPr>
              <a:t>k</a:t>
            </a:r>
            <a:r>
              <a:rPr lang="en-US" sz="2400">
                <a:latin typeface="Times New Roman" charset="0"/>
              </a:rPr>
              <a:t> is related to the overall geometry of time, being zero for a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altLang="ja-JP" sz="2400">
                <a:latin typeface="Times New Roman" charset="0"/>
              </a:rPr>
              <a:t>flat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altLang="ja-JP" sz="2400">
                <a:latin typeface="Times New Roman" charset="0"/>
              </a:rPr>
              <a:t> universe, negative for a closed universe and positive for an open universe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At early times (1+z)</a:t>
            </a:r>
            <a:r>
              <a:rPr lang="en-US" sz="2400" baseline="30000">
                <a:latin typeface="Times New Roman" charset="0"/>
              </a:rPr>
              <a:t>4 </a:t>
            </a:r>
            <a:r>
              <a:rPr lang="en-US" sz="2400">
                <a:latin typeface="Times New Roman" charset="0"/>
              </a:rPr>
              <a:t>so when the universe is radiation dominated the other terms do not matter.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Expansion and geometry. Past and future of the Universe</a:t>
            </a:r>
          </a:p>
        </p:txBody>
      </p:sp>
      <p:sp>
        <p:nvSpPr>
          <p:cNvPr id="4813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By measuring the parameters we can determine the past and future of the Universe, as well as its overall geometry [Note that all </a:t>
            </a:r>
            <a:r>
              <a:rPr lang="el-GR">
                <a:latin typeface="Times New Roman" charset="0"/>
                <a:cs typeface="Times New Roman" charset="0"/>
              </a:rPr>
              <a:t>Ω</a:t>
            </a:r>
            <a:r>
              <a:rPr lang="en-US">
                <a:latin typeface="Times New Roman" charset="0"/>
                <a:cs typeface="Times New Roman" charset="0"/>
              </a:rPr>
              <a:t> add up to 1 so that we can infer the geometry by measuring the other parameters</a:t>
            </a:r>
            <a:r>
              <a:rPr lang="en-US">
                <a:latin typeface="Times New Roman" charset="0"/>
              </a:rPr>
              <a:t>]</a:t>
            </a:r>
          </a:p>
          <a:p>
            <a:pPr eaLnBrk="1" hangingPunct="1"/>
            <a:r>
              <a:rPr lang="en-US">
                <a:latin typeface="Times New Roman" charset="0"/>
              </a:rPr>
              <a:t>For example, those parameters fix the current age of the universe and whether it will expand forever or recollapse,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Past and future of the Universe</a:t>
            </a:r>
          </a:p>
        </p:txBody>
      </p:sp>
      <p:pic>
        <p:nvPicPr>
          <p:cNvPr id="50178" name="Picture 8" descr="universe_expansion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30350"/>
            <a:ext cx="7121525" cy="46418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We need hypothesis and measurements…</a:t>
            </a:r>
          </a:p>
        </p:txBody>
      </p:sp>
      <p:pic>
        <p:nvPicPr>
          <p:cNvPr id="52226" name="Picture 9" descr="astron0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28800"/>
            <a:ext cx="4324350" cy="44243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The Einstein-de Sitter Model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Einstein and de Sitter conjectured that only quantities known to be non-zero should be considered, everything else should be set to 0.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So they only kept mass… assuming no cosmological constant and flat space…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In this model the age of the universe is 2/3 (1/H</a:t>
            </a:r>
            <a:r>
              <a:rPr lang="en-US" sz="2400" baseline="-25000">
                <a:latin typeface="Times New Roman" charset="0"/>
              </a:rPr>
              <a:t>0</a:t>
            </a:r>
            <a:r>
              <a:rPr lang="en-US" sz="2400">
                <a:latin typeface="Times New Roman" charset="0"/>
              </a:rPr>
              <a:t>).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Does this work?</a:t>
            </a:r>
          </a:p>
        </p:txBody>
      </p:sp>
      <p:pic>
        <p:nvPicPr>
          <p:cNvPr id="54275" name="Picture 13" descr="ae6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Helium abundance.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Times New Roman" charset="0"/>
                <a:cs typeface="Times New Roman" charset="0"/>
              </a:rPr>
              <a:t>Helium is too abundant and too homogeneous to have formed through fusion in stars</a:t>
            </a:r>
            <a:endParaRPr lang="en-US" baseline="-25000">
              <a:latin typeface="Times New Roman" charset="0"/>
              <a:cs typeface="Times New Roman" charset="0"/>
            </a:endParaRPr>
          </a:p>
          <a:p>
            <a:pPr marL="609600" indent="-609600" eaLnBrk="1" hangingPunct="1"/>
            <a:r>
              <a:rPr lang="en-US">
                <a:latin typeface="Times New Roman" charset="0"/>
                <a:cs typeface="Times New Roman" charset="0"/>
              </a:rPr>
              <a:t>The Big Bang theory explains He abundance with primordial nucleosynthesis when the Universe was hot enough  </a:t>
            </a:r>
          </a:p>
          <a:p>
            <a:pPr marL="609600" indent="-609600" eaLnBrk="1" hangingPunct="1"/>
            <a:r>
              <a:rPr lang="en-US">
                <a:latin typeface="Times New Roman" charset="0"/>
                <a:cs typeface="Times New Roman" charset="0"/>
              </a:rPr>
              <a:t>T scales as (1+z), so that He was formed up to until z~100,000,000</a:t>
            </a:r>
            <a:endParaRPr lang="el-GR" baseline="-250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Geometry and mass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In a model with mass and curvature, you get a behavior like this, depending on the geometry of the universe.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Note that the critical mass density is the mass density required to have a flat universe in this model. If the density is supercritical the universe recollapses in a finite amount of time (the </a:t>
            </a:r>
            <a:r>
              <a:rPr lang="ja-JP" altLang="en-US" sz="2400">
                <a:latin typeface="Times New Roman" charset="0"/>
              </a:rPr>
              <a:t>“</a:t>
            </a:r>
            <a:r>
              <a:rPr lang="en-US" altLang="ja-JP" sz="2400">
                <a:latin typeface="Times New Roman" charset="0"/>
              </a:rPr>
              <a:t>big crunch</a:t>
            </a:r>
            <a:r>
              <a:rPr lang="ja-JP" altLang="en-US" sz="2400">
                <a:latin typeface="Times New Roman" charset="0"/>
              </a:rPr>
              <a:t>”</a:t>
            </a:r>
            <a:r>
              <a:rPr lang="en-US" altLang="ja-JP" sz="2400">
                <a:latin typeface="Times New Roman" charset="0"/>
              </a:rPr>
              <a:t>)</a:t>
            </a:r>
            <a:endParaRPr lang="en-US" sz="2400">
              <a:latin typeface="Times New Roman" charset="0"/>
            </a:endParaRPr>
          </a:p>
        </p:txBody>
      </p:sp>
      <p:pic>
        <p:nvPicPr>
          <p:cNvPr id="56323" name="Picture 6" descr="open_close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19300"/>
            <a:ext cx="4038600" cy="36861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Friedmann equation. Summary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In the Big Bang model the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size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 of the universe evolves according to the Friedmann equation.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Knowing the current value of the cosmological parameters (cosmography) we can calculate the past history of the Universe and predict its future.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The simplest models (e.g. Einstein-de Sitter) don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t work.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The cosmological constant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Soon after the completion of general relativity (1916) people used it to describe the universe.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However, with only matter there was no way to obtain a static solution, which at that time was the prejudice.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Einstein added the cosmological constant to his equations to find a static solution…</a:t>
            </a:r>
          </a:p>
        </p:txBody>
      </p:sp>
      <p:pic>
        <p:nvPicPr>
          <p:cNvPr id="60419" name="Picture 6" descr="ae6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The cosmological constant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/>
            <a:r>
              <a:rPr lang="en-US" sz="2400">
                <a:latin typeface="Times New Roman" charset="0"/>
              </a:rPr>
              <a:t>Unfortunately the static solution is unstable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And, when Hubble announced his discovery of the expansion, unnecessary</a:t>
            </a:r>
          </a:p>
          <a:p>
            <a:pPr marL="609600" indent="-609600" eaLnBrk="1" hangingPunct="1"/>
            <a:r>
              <a:rPr lang="en-US" sz="2400">
                <a:latin typeface="Times New Roman" charset="0"/>
              </a:rPr>
              <a:t>So the cosmological constant remained on the outskirts of cosmology for a long time…</a:t>
            </a:r>
          </a:p>
        </p:txBody>
      </p:sp>
      <p:pic>
        <p:nvPicPr>
          <p:cNvPr id="62467" name="Picture 6" descr="einstein-scienc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3513" y="2314575"/>
            <a:ext cx="2847975" cy="30956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cosmological constant is back!</a:t>
            </a:r>
          </a:p>
        </p:txBody>
      </p:sp>
      <p:pic>
        <p:nvPicPr>
          <p:cNvPr id="64514" name="Picture 3" descr="table-28-0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82750"/>
            <a:ext cx="8229600" cy="4360863"/>
          </a:xfrm>
          <a:noFill/>
        </p:spPr>
      </p:pic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6858000" y="3886200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36525" y="6137275"/>
            <a:ext cx="870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And… by the way… the Universe is close to flat (more in lecture 12)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Cosmological constant or dark energy?</a:t>
            </a: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Nowadays people prefer to talk in terms of dark energy, instead of cosmological constant.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The classic cosmological constant point of view is a modification of Einstein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altLang="ja-JP" sz="2000">
                <a:latin typeface="Times New Roman" charset="0"/>
              </a:rPr>
              <a:t>s equation adding an extra term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In the dark energy approach the extra component is interpreted as something with negative pressure filling space and people try to understand is a some sort of vacuum energy or some concept related to particle physics.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But we really don</a:t>
            </a:r>
            <a:r>
              <a:rPr lang="ja-JP" altLang="en-US" sz="2000">
                <a:latin typeface="Times New Roman" charset="0"/>
              </a:rPr>
              <a:t>’</a:t>
            </a:r>
            <a:r>
              <a:rPr lang="en-US" altLang="ja-JP" sz="2000">
                <a:latin typeface="Times New Roman" charset="0"/>
              </a:rPr>
              <a:t>t know…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000">
              <a:latin typeface="Times New Roman" charset="0"/>
            </a:endParaRPr>
          </a:p>
        </p:txBody>
      </p:sp>
      <p:pic>
        <p:nvPicPr>
          <p:cNvPr id="66563" name="Picture 6" descr="darkEnerg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788" y="1600200"/>
            <a:ext cx="2509837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cosmological constant. Summary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The cosmological constant was initially introduce by Einstein to find a static solution for the universe (but it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altLang="ja-JP" sz="2800">
                <a:latin typeface="Times New Roman" charset="0"/>
              </a:rPr>
              <a:t>s unstable!!)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When the universe was shown to expand the idea was abandoned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The cosmological constant was brought back by MEASUREMENTS (next lecture) a decade ago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Most people prefer to interpret the cosmological constant as dark energy and to give it a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particle physics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altLang="ja-JP" sz="2800">
                <a:latin typeface="Times New Roman" charset="0"/>
              </a:rPr>
              <a:t> interpretation rather than a geometric one</a:t>
            </a:r>
            <a:endParaRPr lang="en-US" sz="2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 Frequently asked questions…just checking…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What is the universe expanding into?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Nothing, the universe is all there is, space is expanding itself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Where is the center of the expansion? Where is the center of the universe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Nowhere, there is no center, the universe is homogenous and isotropic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Is the universe infinite/finite?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We do not know for sure but we think it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altLang="ja-JP" sz="2800">
                <a:latin typeface="Times New Roman" charset="0"/>
              </a:rPr>
              <a:t>s infinite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Does it matter?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Times New Roman" charset="0"/>
              </a:rPr>
              <a:t>Not really because our horizon is finite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See you on tuesday!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 on Astro-2. Matter density of the Universe. </a:t>
            </a:r>
            <a:endParaRPr lang="el-GR" sz="4000" b="1">
              <a:solidFill>
                <a:srgbClr val="FF33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1506" name="Picture 7" descr="cosmos_percent_comp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6042025" cy="4318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Previously… on Astro-2.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 brief history of the universe.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Mass/energy density in various components scales with redshift as: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l-GR" sz="2400" baseline="-2500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l-GR" sz="2400" baseline="-2500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sz="2400" baseline="-25000">
                <a:latin typeface="Times New Roman" charset="0"/>
                <a:ea typeface="ＭＳ Ｐゴシック" charset="0"/>
                <a:cs typeface="Times New Roman" charset="0"/>
              </a:rPr>
              <a:t>,0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 [Dark energy/Cosmological Constant]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ea typeface="ＭＳ Ｐゴシック" charset="0"/>
                <a:cs typeface="Times New Roman" charset="0"/>
              </a:rPr>
              <a:t>m,0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 (1+z)</a:t>
            </a:r>
            <a:r>
              <a:rPr lang="en-US" sz="2400" baseline="30000">
                <a:latin typeface="Times New Roman" charset="0"/>
                <a:ea typeface="ＭＳ Ｐゴシック" charset="0"/>
                <a:cs typeface="Times New Roman" charset="0"/>
              </a:rPr>
              <a:t>3 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[Massive particles, i.e. baryons and dark matter]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ea typeface="ＭＳ Ｐゴシック" charset="0"/>
                <a:cs typeface="Times New Roman" charset="0"/>
              </a:rPr>
              <a:t>rad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=</a:t>
            </a:r>
            <a:r>
              <a:rPr lang="el-GR" sz="2400">
                <a:latin typeface="Times New Roman" charset="0"/>
                <a:ea typeface="ＭＳ Ｐゴシック" charset="0"/>
                <a:cs typeface="Times New Roman" charset="0"/>
              </a:rPr>
              <a:t>Ω</a:t>
            </a:r>
            <a:r>
              <a:rPr lang="en-US" sz="2400" baseline="-25000">
                <a:latin typeface="Times New Roman" charset="0"/>
                <a:ea typeface="ＭＳ Ｐゴシック" charset="0"/>
                <a:cs typeface="Times New Roman" charset="0"/>
              </a:rPr>
              <a:t>rad,0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 (1+z)</a:t>
            </a:r>
            <a:r>
              <a:rPr lang="en-US" sz="2400" baseline="30000">
                <a:latin typeface="Times New Roman" charset="0"/>
                <a:ea typeface="ＭＳ Ｐゴシック" charset="0"/>
                <a:cs typeface="Times New Roman" charset="0"/>
              </a:rPr>
              <a:t>4 </a:t>
            </a:r>
            <a:r>
              <a:rPr lang="en-US" sz="2400">
                <a:latin typeface="Times New Roman" charset="0"/>
                <a:ea typeface="ＭＳ Ｐゴシック" charset="0"/>
                <a:cs typeface="Times New Roman" charset="0"/>
              </a:rPr>
              <a:t>[Radiation]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At very high redshift (&gt;5,000) radiation dominates (radiation dominated era)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  <a:cs typeface="Times New Roman" charset="0"/>
              </a:rPr>
              <a:t>Then matter dominates until very recently (z~0.4) when dark energy starts to dominate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Today… on Astro-2. 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Big Bang models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Friedman Equation. Geometry and mass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Cosmological Constant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Big Bang Models. Geometry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latin typeface="Times New Roman" charset="0"/>
              </a:rPr>
              <a:t>Ingredients:</a:t>
            </a:r>
          </a:p>
          <a:p>
            <a:pPr marL="990600" lvl="1" indent="-533400" eaLnBrk="1" hangingPunct="1"/>
            <a:r>
              <a:rPr lang="en-US">
                <a:latin typeface="Times New Roman" charset="0"/>
                <a:ea typeface="ＭＳ Ｐゴシック" charset="0"/>
              </a:rPr>
              <a:t>The universe is homogeneous and isotropic</a:t>
            </a:r>
          </a:p>
          <a:p>
            <a:pPr marL="990600" lvl="1" indent="-533400" eaLnBrk="1" hangingPunct="1"/>
            <a:r>
              <a:rPr lang="en-US">
                <a:latin typeface="Times New Roman" charset="0"/>
                <a:ea typeface="ＭＳ Ｐゴシック" charset="0"/>
              </a:rPr>
              <a:t>The universe is a 4 dimensional space time as in General Relativity</a:t>
            </a:r>
          </a:p>
          <a:p>
            <a:pPr marL="990600" lvl="1" indent="-533400" eaLnBrk="1" hangingPunct="1"/>
            <a:r>
              <a:rPr lang="en-US">
                <a:latin typeface="Times New Roman" charset="0"/>
                <a:ea typeface="ＭＳ Ｐゴシック" charset="0"/>
              </a:rPr>
              <a:t>The dynamics of the Universe are described by General Relativity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Big Bang Models. Geometry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Given the ingredients there are very general results for possible world models: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Space and time can be 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000">
                <a:latin typeface="Times New Roman" charset="0"/>
                <a:ea typeface="ＭＳ Ｐゴシック" charset="0"/>
              </a:rPr>
              <a:t>separated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000">
                <a:latin typeface="Times New Roman" charset="0"/>
                <a:ea typeface="ＭＳ Ｐゴシック" charset="0"/>
              </a:rPr>
              <a:t> so that we can define a cosmic time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>
                <a:latin typeface="Times New Roman" charset="0"/>
                <a:ea typeface="ＭＳ Ｐゴシック" charset="0"/>
              </a:rPr>
              <a:t>At any given time the universe is 3D space with a global curvature, which can be positive/zero/negative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–"/>
            </a:pPr>
            <a:r>
              <a:rPr lang="en-US" sz="2400">
                <a:latin typeface="Times New Roman" charset="0"/>
              </a:rPr>
              <a:t>The three geometries are referred to as closed/flat/open Universes</a:t>
            </a:r>
          </a:p>
        </p:txBody>
      </p:sp>
      <p:pic>
        <p:nvPicPr>
          <p:cNvPr id="29699" name="Picture 5" descr="geometr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14600"/>
            <a:ext cx="4038600" cy="2611438"/>
          </a:xfrm>
          <a:noFill/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 flipH="1">
            <a:off x="6705600" y="3124200"/>
            <a:ext cx="1295400" cy="0"/>
          </a:xfrm>
          <a:prstGeom prst="line">
            <a:avLst/>
          </a:prstGeom>
          <a:noFill/>
          <a:ln w="476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086600" y="24384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CC"/>
                </a:solidFill>
              </a:rPr>
              <a:t>POSITIVE</a:t>
            </a: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5410200" y="4114800"/>
            <a:ext cx="1219200" cy="0"/>
          </a:xfrm>
          <a:prstGeom prst="line">
            <a:avLst/>
          </a:prstGeom>
          <a:noFill/>
          <a:ln w="47625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556125" y="3698875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CC"/>
                </a:solidFill>
              </a:rPr>
              <a:t>NEGATIVE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8061325" y="4384675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ZERO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5562600" y="1828800"/>
            <a:ext cx="209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2D ANALOGS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Big Bang Models.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Closed Universe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latin typeface="Times New Roman" charset="0"/>
              </a:rPr>
              <a:t>For a closed Universe we can draw from our experience as creatures living on Earth to understand some of the basic principles.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charset="0"/>
                <a:ea typeface="ＭＳ Ｐゴシック" charset="0"/>
              </a:rPr>
              <a:t>There is no </a:t>
            </a:r>
            <a:r>
              <a:rPr lang="ja-JP" altLang="en-US" sz="18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1800">
                <a:latin typeface="Times New Roman" charset="0"/>
                <a:ea typeface="ＭＳ Ｐゴシック" charset="0"/>
              </a:rPr>
              <a:t>edge</a:t>
            </a:r>
            <a:r>
              <a:rPr lang="ja-JP" altLang="en-US" sz="18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1800">
                <a:latin typeface="Times New Roman" charset="0"/>
                <a:ea typeface="ＭＳ Ｐゴシック" charset="0"/>
              </a:rPr>
              <a:t> to the Earth surface, yet the surface is finite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charset="0"/>
                <a:ea typeface="ＭＳ Ｐゴシック" charset="0"/>
              </a:rPr>
              <a:t>We can travel around the globe and get back to where we started moving always in the same direction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charset="0"/>
                <a:ea typeface="ＭＳ Ｐゴシック" charset="0"/>
              </a:rPr>
              <a:t>Meridians cross at the poles, so straight divergent lines cross at some point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charset="0"/>
                <a:ea typeface="ＭＳ Ｐゴシック" charset="0"/>
              </a:rPr>
              <a:t>The sum of the angles of a triangle is more than 180 degrees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>
                <a:latin typeface="Times New Roman" charset="0"/>
                <a:ea typeface="ＭＳ Ｐゴシック" charset="0"/>
              </a:rPr>
              <a:t>There is no CENTER on the surface of the Earth.</a:t>
            </a:r>
          </a:p>
        </p:txBody>
      </p:sp>
      <p:pic>
        <p:nvPicPr>
          <p:cNvPr id="31747" name="Picture 12" descr="apollo17_eart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Big Bang Models. </a:t>
            </a:r>
            <a:br>
              <a:rPr lang="en-US" sz="4000" b="1">
                <a:solidFill>
                  <a:srgbClr val="FF3300"/>
                </a:solidFill>
                <a:latin typeface="Times New Roman" charset="0"/>
              </a:rPr>
            </a:b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Open Universe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Open universes are more difficult to relate to everyday experience. It</a:t>
            </a:r>
            <a:r>
              <a:rPr lang="ja-JP" altLang="en-US" sz="2800">
                <a:latin typeface="Times New Roman" charset="0"/>
              </a:rPr>
              <a:t>’</a:t>
            </a:r>
            <a:r>
              <a:rPr lang="en-US" altLang="ja-JP" sz="2800">
                <a:latin typeface="Times New Roman" charset="0"/>
              </a:rPr>
              <a:t>s like an infinite saddle: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The surface is infinite so there is no edge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The sum of the angles of a triangle is less than 180 degrees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>
                <a:latin typeface="Times New Roman" charset="0"/>
                <a:ea typeface="ＭＳ Ｐゴシック" charset="0"/>
              </a:rPr>
              <a:t>There is no CENTER because the surface is infinite</a:t>
            </a:r>
          </a:p>
        </p:txBody>
      </p:sp>
      <p:pic>
        <p:nvPicPr>
          <p:cNvPr id="33795" name="Picture 6" descr="courbure_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20938"/>
            <a:ext cx="4038600" cy="28844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14484</TotalTime>
  <Words>1658</Words>
  <Application>Microsoft Macintosh PowerPoint</Application>
  <PresentationFormat>On-screen Show (4:3)</PresentationFormat>
  <Paragraphs>148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Times New Roman</vt:lpstr>
      <vt:lpstr>ＭＳ Ｐゴシック</vt:lpstr>
      <vt:lpstr>Arial</vt:lpstr>
      <vt:lpstr>Default Design</vt:lpstr>
      <vt:lpstr>Astro-2: History of the Universe</vt:lpstr>
      <vt:lpstr>Previously… on Astro-2.  Helium abundance.</vt:lpstr>
      <vt:lpstr>Previously on Astro-2. Matter density of the Universe. </vt:lpstr>
      <vt:lpstr>Previously… on Astro-2.  A brief history of the universe.</vt:lpstr>
      <vt:lpstr>Today… on Astro-2. </vt:lpstr>
      <vt:lpstr>Big Bang Models. Geometry</vt:lpstr>
      <vt:lpstr>Big Bang Models. Geometry</vt:lpstr>
      <vt:lpstr>Big Bang Models.  Closed Universe</vt:lpstr>
      <vt:lpstr>Big Bang Models.  Open Universe</vt:lpstr>
      <vt:lpstr>Big Bang Models.  Parallel lines</vt:lpstr>
      <vt:lpstr>Big Bang Models. Geometry. Summary</vt:lpstr>
      <vt:lpstr>The geometry of the universe. Discussion</vt:lpstr>
      <vt:lpstr>Geometry and dynamics of the Universe</vt:lpstr>
      <vt:lpstr>What does Hubble’s Law mean in this context?</vt:lpstr>
      <vt:lpstr>Expansion and mass/geometry</vt:lpstr>
      <vt:lpstr>Expansion and geometry. Past and future of the Universe</vt:lpstr>
      <vt:lpstr>Past and future of the Universe</vt:lpstr>
      <vt:lpstr>We need hypothesis and measurements…</vt:lpstr>
      <vt:lpstr>The Einstein-de Sitter Model</vt:lpstr>
      <vt:lpstr>Geometry and mass</vt:lpstr>
      <vt:lpstr>Friedmann equation. Summary</vt:lpstr>
      <vt:lpstr>The cosmological constant</vt:lpstr>
      <vt:lpstr>The cosmological constant</vt:lpstr>
      <vt:lpstr>The cosmological constant is back!</vt:lpstr>
      <vt:lpstr>Cosmological constant or dark energy?</vt:lpstr>
      <vt:lpstr>The cosmological constant. Summary</vt:lpstr>
      <vt:lpstr> Frequently asked questions…just checking…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521</cp:revision>
  <cp:lastPrinted>2011-05-05T20:47:33Z</cp:lastPrinted>
  <dcterms:created xsi:type="dcterms:W3CDTF">2011-05-05T15:45:45Z</dcterms:created>
  <dcterms:modified xsi:type="dcterms:W3CDTF">2013-05-07T23:18:13Z</dcterms:modified>
</cp:coreProperties>
</file>